
<file path=[Content_Types].xml><?xml version="1.0" encoding="utf-8"?>
<Types xmlns="http://schemas.openxmlformats.org/package/2006/content-types">
  <Default Extension="tmp" ContentType="image/j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77"/>
  </p:notesMasterIdLst>
  <p:sldIdLst>
    <p:sldId id="385" r:id="rId2"/>
    <p:sldId id="485" r:id="rId3"/>
    <p:sldId id="486" r:id="rId4"/>
    <p:sldId id="487" r:id="rId5"/>
    <p:sldId id="488" r:id="rId6"/>
    <p:sldId id="489" r:id="rId7"/>
    <p:sldId id="490" r:id="rId8"/>
    <p:sldId id="491" r:id="rId9"/>
    <p:sldId id="492" r:id="rId10"/>
    <p:sldId id="493" r:id="rId11"/>
    <p:sldId id="494" r:id="rId12"/>
    <p:sldId id="495" r:id="rId13"/>
    <p:sldId id="496" r:id="rId14"/>
    <p:sldId id="497" r:id="rId15"/>
    <p:sldId id="498" r:id="rId16"/>
    <p:sldId id="499"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24" r:id="rId36"/>
    <p:sldId id="500" r:id="rId37"/>
    <p:sldId id="501" r:id="rId38"/>
    <p:sldId id="502" r:id="rId39"/>
    <p:sldId id="503" r:id="rId40"/>
    <p:sldId id="504" r:id="rId41"/>
    <p:sldId id="505" r:id="rId42"/>
    <p:sldId id="507" r:id="rId43"/>
    <p:sldId id="509" r:id="rId44"/>
    <p:sldId id="510" r:id="rId45"/>
    <p:sldId id="511" r:id="rId46"/>
    <p:sldId id="512" r:id="rId47"/>
    <p:sldId id="513" r:id="rId48"/>
    <p:sldId id="514" r:id="rId49"/>
    <p:sldId id="515" r:id="rId50"/>
    <p:sldId id="516" r:id="rId51"/>
    <p:sldId id="517" r:id="rId52"/>
    <p:sldId id="518" r:id="rId53"/>
    <p:sldId id="519" r:id="rId54"/>
    <p:sldId id="444" r:id="rId55"/>
    <p:sldId id="520" r:id="rId56"/>
    <p:sldId id="387" r:id="rId57"/>
    <p:sldId id="388" r:id="rId58"/>
    <p:sldId id="389" r:id="rId59"/>
    <p:sldId id="457" r:id="rId60"/>
    <p:sldId id="454" r:id="rId61"/>
    <p:sldId id="277" r:id="rId62"/>
    <p:sldId id="443" r:id="rId63"/>
    <p:sldId id="446" r:id="rId64"/>
    <p:sldId id="445" r:id="rId65"/>
    <p:sldId id="447" r:id="rId66"/>
    <p:sldId id="522" r:id="rId67"/>
    <p:sldId id="523" r:id="rId68"/>
    <p:sldId id="524" r:id="rId69"/>
    <p:sldId id="525" r:id="rId70"/>
    <p:sldId id="526" r:id="rId71"/>
    <p:sldId id="527" r:id="rId72"/>
    <p:sldId id="529" r:id="rId73"/>
    <p:sldId id="538" r:id="rId74"/>
    <p:sldId id="550" r:id="rId75"/>
    <p:sldId id="551"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90929"/>
  </p:normalViewPr>
  <p:slideViewPr>
    <p:cSldViewPr>
      <p:cViewPr varScale="1">
        <p:scale>
          <a:sx n="110" d="100"/>
          <a:sy n="110" d="100"/>
        </p:scale>
        <p:origin x="5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115" d="100"/>
          <a:sy n="115" d="100"/>
        </p:scale>
        <p:origin x="-1584"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en-US"/>
          </a:p>
        </p:txBody>
      </p:sp>
      <p:sp>
        <p:nvSpPr>
          <p:cNvPr id="28672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en-US"/>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8672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8672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en-US"/>
          </a:p>
        </p:txBody>
      </p:sp>
      <p:sp>
        <p:nvSpPr>
          <p:cNvPr id="28672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60C24786-F91D-47C3-B97F-93B3B3026A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A2963BB0-0060-4CC0-9DB8-E4AD2ACF184B}" type="slidenum">
              <a:rPr lang="en-US" altLang="en-US" sz="1200"/>
              <a:pPr/>
              <a:t>1</a:t>
            </a:fld>
            <a:endParaRPr lang="en-US" altLang="en-US" sz="120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95C74D3-F0AA-4462-893D-559D60E786BA}" type="slidenum">
              <a:rPr lang="en-US" altLang="en-US" sz="1200"/>
              <a:pPr/>
              <a:t>43</a:t>
            </a:fld>
            <a:endParaRPr lang="en-US" alt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485226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1DA4E18-49A7-4EFA-8C92-8B9D306E01D1}" type="slidenum">
              <a:rPr lang="en-US" altLang="en-US" sz="1200"/>
              <a:pPr/>
              <a:t>44</a:t>
            </a:fld>
            <a:endParaRPr lang="en-US" alt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317580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A5F5AA8-436C-4A8B-AF3C-C946599F04C8}" type="slidenum">
              <a:rPr lang="en-US" altLang="en-US" sz="1200"/>
              <a:pPr/>
              <a:t>45</a:t>
            </a:fld>
            <a:endParaRPr lang="en-US" altLang="en-US" sz="12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777750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3723DAD-0FD0-4111-817B-EA12C3EEA919}" type="slidenum">
              <a:rPr lang="en-US" altLang="en-US" sz="1200"/>
              <a:pPr/>
              <a:t>46</a:t>
            </a:fld>
            <a:endParaRPr lang="en-US" alt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083008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3B39965-9DAE-4E3F-9796-B62E7309A759}" type="slidenum">
              <a:rPr lang="en-US" altLang="en-US" sz="1200"/>
              <a:pPr/>
              <a:t>47</a:t>
            </a:fld>
            <a:endParaRPr lang="en-US" altLang="en-US" sz="120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US" altLang="en-US"/>
              <a:t>when, lubricated by heavy rains, the weak volcanic tuff and breccia on the southern flank of Mesa Seco slumped several miles down the</a:t>
            </a:r>
          </a:p>
        </p:txBody>
      </p:sp>
    </p:spTree>
    <p:extLst>
      <p:ext uri="{BB962C8B-B14F-4D97-AF65-F5344CB8AC3E}">
        <p14:creationId xmlns:p14="http://schemas.microsoft.com/office/powerpoint/2010/main" val="1452001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91C46B6-CDFB-4D7B-B51C-353DE8700F1C}" type="slidenum">
              <a:rPr lang="en-US" altLang="en-US" sz="1200"/>
              <a:pPr/>
              <a:t>48</a:t>
            </a:fld>
            <a:endParaRPr lang="en-US" alt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051668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47BDE33-1AF9-4D05-B53F-C357C716C753}" type="slidenum">
              <a:rPr lang="en-US" altLang="en-US" sz="1200"/>
              <a:pPr/>
              <a:t>49</a:t>
            </a:fld>
            <a:endParaRPr lang="en-US" altLang="en-US"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726234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1088CB6-E70F-4EC1-A922-CDE20265E6DC}" type="slidenum">
              <a:rPr lang="en-US" altLang="en-US" sz="1200"/>
              <a:pPr/>
              <a:t>50</a:t>
            </a:fld>
            <a:endParaRPr lang="en-US" altLang="en-US" sz="12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301173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9B19793-830C-4F47-953F-47B945DFA91C}" type="slidenum">
              <a:rPr lang="en-US" altLang="en-US" sz="1200"/>
              <a:pPr/>
              <a:t>51</a:t>
            </a:fld>
            <a:endParaRPr lang="en-US" altLang="en-US" sz="1200"/>
          </a:p>
        </p:txBody>
      </p:sp>
      <p:sp>
        <p:nvSpPr>
          <p:cNvPr id="73731" name="Rectangle 2"/>
          <p:cNvSpPr>
            <a:spLocks noGrp="1" noRot="1" noChangeAspect="1" noChangeArrowheads="1" noTextEdit="1"/>
          </p:cNvSpPr>
          <p:nvPr>
            <p:ph type="sldImg"/>
          </p:nvPr>
        </p:nvSpPr>
        <p:spPr>
          <a:solidFill>
            <a:srgbClr val="FFFFFF"/>
          </a:solidFill>
          <a:ln/>
        </p:spPr>
      </p:sp>
      <p:sp>
        <p:nvSpPr>
          <p:cNvPr id="7373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extLst>
      <p:ext uri="{BB962C8B-B14F-4D97-AF65-F5344CB8AC3E}">
        <p14:creationId xmlns:p14="http://schemas.microsoft.com/office/powerpoint/2010/main" val="2034743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7AC444D-3FAC-4DC2-BF89-E2096E8BBDE3}" type="slidenum">
              <a:rPr lang="en-US" altLang="en-US" sz="1200"/>
              <a:pPr/>
              <a:t>52</a:t>
            </a:fld>
            <a:endParaRPr lang="en-US" altLang="en-US" sz="120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070116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819A2B4A-1AA9-497C-AAED-6A69D1B5206E}" type="slidenum">
              <a:rPr lang="en-US" altLang="en-US" sz="1200"/>
              <a:pPr/>
              <a:t>35</a:t>
            </a:fld>
            <a:endParaRPr lang="en-US" altLang="en-US" sz="120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2F29C92-8A84-4164-921A-8004400314FE}" type="slidenum">
              <a:rPr lang="en-US" altLang="en-US" sz="1200"/>
              <a:pPr/>
              <a:t>53</a:t>
            </a:fld>
            <a:endParaRPr lang="en-US" altLang="en-US" sz="120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549284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35A4DD55-3D4E-4E89-B900-1EB61C57F83D}" type="slidenum">
              <a:rPr lang="en-US" altLang="en-US" sz="1200"/>
              <a:pPr/>
              <a:t>54</a:t>
            </a:fld>
            <a:endParaRPr lang="en-US" altLang="en-US" sz="12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685413EE-D4E9-4BF4-9D49-4786B3B25DEE}" type="slidenum">
              <a:rPr lang="en-US" altLang="en-US" sz="1200"/>
              <a:pPr/>
              <a:t>56</a:t>
            </a:fld>
            <a:endParaRPr lang="en-US" alt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E238910C-71C0-401D-807E-CAA7C60167A2}" type="slidenum">
              <a:rPr lang="en-US" altLang="en-US" sz="1200"/>
              <a:pPr/>
              <a:t>57</a:t>
            </a:fld>
            <a:endParaRPr lang="en-US" alt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9053BCCB-2AA4-4F39-856B-E7764281B5AB}" type="slidenum">
              <a:rPr lang="en-US" altLang="en-US" sz="1200"/>
              <a:pPr/>
              <a:t>58</a:t>
            </a:fld>
            <a:endParaRPr lang="en-US" alt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D26E35F3-6B90-4FB5-88AA-2A76F2403882}" type="slidenum">
              <a:rPr lang="en-US" altLang="en-US" sz="1200"/>
              <a:pPr/>
              <a:t>59</a:t>
            </a:fld>
            <a:endParaRPr lang="en-US" alt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152682F4-3235-450D-A0F3-D69C0AF2479F}" type="slidenum">
              <a:rPr lang="en-US" altLang="en-US" sz="1200"/>
              <a:pPr/>
              <a:t>60</a:t>
            </a:fld>
            <a:endParaRPr lang="en-US" alt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20AC583B-AB1F-4C8B-A569-0C82410018F2}" type="slidenum">
              <a:rPr lang="en-US" altLang="en-US" sz="1200"/>
              <a:pPr/>
              <a:t>61</a:t>
            </a:fld>
            <a:endParaRPr lang="en-US" alt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157384BA-3BDD-47D9-A5D7-C0573D85A522}" type="slidenum">
              <a:rPr lang="en-US" altLang="en-US" sz="1200"/>
              <a:pPr/>
              <a:t>62</a:t>
            </a:fld>
            <a:endParaRPr lang="en-US" alt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6E89767E-9863-49E4-906A-D4E5ED509E04}" type="slidenum">
              <a:rPr lang="en-US" altLang="en-US" sz="1200"/>
              <a:pPr/>
              <a:t>63</a:t>
            </a:fld>
            <a:endParaRPr lang="en-US" altLang="en-US" sz="120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B089326-3D8F-4877-B8E2-248DB43B418E}" type="slidenum">
              <a:rPr lang="en-US" altLang="en-US" sz="1200"/>
              <a:pPr/>
              <a:t>36</a:t>
            </a:fld>
            <a:endParaRPr lang="en-US" alt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236190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A0ADEB00-4785-400B-9AFC-B012EC7B4E1C}" type="slidenum">
              <a:rPr lang="en-US" altLang="en-US" sz="1200"/>
              <a:pPr/>
              <a:t>64</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E5E63A17-64C0-4381-888C-7D889046D730}" type="slidenum">
              <a:rPr lang="en-US" altLang="en-US" sz="1200"/>
              <a:pPr/>
              <a:t>65</a:t>
            </a:fld>
            <a:endParaRPr lang="en-US" altLang="en-US" sz="120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b="1">
                <a:solidFill>
                  <a:srgbClr val="FFFFFF"/>
                </a:solidFill>
                <a:latin typeface="Times New Roman" panose="02020603050405020304" pitchFamily="18" charset="0"/>
              </a:defRPr>
            </a:lvl1pPr>
            <a:lvl2pPr marL="742950" indent="-285750" eaLnBrk="0" hangingPunct="0">
              <a:defRPr b="1">
                <a:solidFill>
                  <a:srgbClr val="FFFFFF"/>
                </a:solidFill>
                <a:latin typeface="Times New Roman" panose="02020603050405020304" pitchFamily="18" charset="0"/>
              </a:defRPr>
            </a:lvl2pPr>
            <a:lvl3pPr marL="1143000" indent="-228600" eaLnBrk="0" hangingPunct="0">
              <a:defRPr b="1">
                <a:solidFill>
                  <a:srgbClr val="FFFFFF"/>
                </a:solidFill>
                <a:latin typeface="Times New Roman" panose="02020603050405020304" pitchFamily="18" charset="0"/>
              </a:defRPr>
            </a:lvl3pPr>
            <a:lvl4pPr marL="1600200" indent="-228600" eaLnBrk="0" hangingPunct="0">
              <a:defRPr b="1">
                <a:solidFill>
                  <a:srgbClr val="FFFFFF"/>
                </a:solidFill>
                <a:latin typeface="Times New Roman" panose="02020603050405020304" pitchFamily="18" charset="0"/>
              </a:defRPr>
            </a:lvl4pPr>
            <a:lvl5pPr marL="2057400" indent="-228600" eaLnBrk="0" hangingPunct="0">
              <a:defRPr b="1">
                <a:solidFill>
                  <a:srgbClr val="FFFFFF"/>
                </a:solidFill>
                <a:latin typeface="Times New Roman" panose="02020603050405020304" pitchFamily="18" charset="0"/>
              </a:defRPr>
            </a:lvl5pPr>
            <a:lvl6pPr marL="2514600" indent="-228600" eaLnBrk="0" fontAlgn="base" hangingPunct="0">
              <a:spcBef>
                <a:spcPct val="50000"/>
              </a:spcBef>
              <a:spcAft>
                <a:spcPct val="0"/>
              </a:spcAft>
              <a:defRPr b="1">
                <a:solidFill>
                  <a:srgbClr val="FFFFFF"/>
                </a:solidFill>
                <a:latin typeface="Times New Roman" panose="02020603050405020304" pitchFamily="18" charset="0"/>
              </a:defRPr>
            </a:lvl6pPr>
            <a:lvl7pPr marL="2971800" indent="-228600" eaLnBrk="0" fontAlgn="base" hangingPunct="0">
              <a:spcBef>
                <a:spcPct val="50000"/>
              </a:spcBef>
              <a:spcAft>
                <a:spcPct val="0"/>
              </a:spcAft>
              <a:defRPr b="1">
                <a:solidFill>
                  <a:srgbClr val="FFFFFF"/>
                </a:solidFill>
                <a:latin typeface="Times New Roman" panose="02020603050405020304" pitchFamily="18" charset="0"/>
              </a:defRPr>
            </a:lvl7pPr>
            <a:lvl8pPr marL="3429000" indent="-228600" eaLnBrk="0" fontAlgn="base" hangingPunct="0">
              <a:spcBef>
                <a:spcPct val="50000"/>
              </a:spcBef>
              <a:spcAft>
                <a:spcPct val="0"/>
              </a:spcAft>
              <a:defRPr b="1">
                <a:solidFill>
                  <a:srgbClr val="FFFFFF"/>
                </a:solidFill>
                <a:latin typeface="Times New Roman" panose="02020603050405020304" pitchFamily="18" charset="0"/>
              </a:defRPr>
            </a:lvl8pPr>
            <a:lvl9pPr marL="3886200" indent="-228600" eaLnBrk="0" fontAlgn="base" hangingPunct="0">
              <a:spcBef>
                <a:spcPct val="50000"/>
              </a:spcBef>
              <a:spcAft>
                <a:spcPct val="0"/>
              </a:spcAft>
              <a:defRPr b="1">
                <a:solidFill>
                  <a:srgbClr val="FFFFFF"/>
                </a:solidFill>
                <a:latin typeface="Times New Roman" panose="02020603050405020304" pitchFamily="18" charset="0"/>
              </a:defRPr>
            </a:lvl9pPr>
          </a:lstStyle>
          <a:p>
            <a:pPr eaLnBrk="1" hangingPunct="1"/>
            <a:fld id="{1308E86A-19EC-48A3-9E40-923470DA21C2}" type="slidenum">
              <a:rPr lang="en-US" altLang="en-US" b="0">
                <a:solidFill>
                  <a:schemeClr val="tx1"/>
                </a:solidFill>
              </a:rPr>
              <a:pPr eaLnBrk="1" hangingPunct="1"/>
              <a:t>75</a:t>
            </a:fld>
            <a:endParaRPr lang="en-US" altLang="en-US" b="0">
              <a:solidFill>
                <a:schemeClr val="tx1"/>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051911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025EEB0-3CA7-4C1B-97AF-48647257D42A}" type="slidenum">
              <a:rPr lang="en-US" altLang="en-US" sz="1200"/>
              <a:pPr/>
              <a:t>37</a:t>
            </a:fld>
            <a:endParaRPr lang="en-US" alt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194794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822C768-1637-4B15-8050-46F12AD3D93C}" type="slidenum">
              <a:rPr lang="en-US" altLang="en-US" sz="1200"/>
              <a:pPr/>
              <a:t>38</a:t>
            </a:fld>
            <a:endParaRPr lang="en-US" altLang="en-US" sz="120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301449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CEDC383-C82C-4914-BC96-A5CFEFD95D7F}" type="slidenum">
              <a:rPr lang="en-US" altLang="en-US" sz="1200"/>
              <a:pPr/>
              <a:t>39</a:t>
            </a:fld>
            <a:endParaRPr lang="en-US" altLang="en-US"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942823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A266516-C1C7-4622-8FF7-8151621B2E31}" type="slidenum">
              <a:rPr lang="en-US" altLang="en-US" sz="1200"/>
              <a:pPr/>
              <a:t>40</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290177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0CC5407-3EEF-432D-B4CC-AB5EF9CADF02}" type="slidenum">
              <a:rPr lang="en-US" altLang="en-US" sz="1200"/>
              <a:pPr/>
              <a:t>41</a:t>
            </a:fld>
            <a:endParaRPr lang="en-US" altLang="en-US" sz="120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233968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A14795E-DE11-440F-A7E5-EE8E5EBD7347}" type="slidenum">
              <a:rPr lang="en-US" altLang="en-US" sz="1200"/>
              <a:pPr/>
              <a:t>42</a:t>
            </a:fld>
            <a:endParaRPr lang="en-US" alt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744591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NZ"/>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C7C334C0-8509-4D72-97BD-12EC6FC2F68C}" type="slidenum">
              <a:rPr lang="en-US" altLang="en-US" smtClean="0"/>
              <a:pPr>
                <a:defRPr/>
              </a:pPr>
              <a:t>‹#›</a:t>
            </a:fld>
            <a:endParaRPr lang="en-US" altLang="en-US"/>
          </a:p>
        </p:txBody>
      </p:sp>
    </p:spTree>
    <p:extLst>
      <p:ext uri="{BB962C8B-B14F-4D97-AF65-F5344CB8AC3E}">
        <p14:creationId xmlns:p14="http://schemas.microsoft.com/office/powerpoint/2010/main" val="429202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4D95AE20-EE5B-4988-9F33-905AAA266870}" type="slidenum">
              <a:rPr lang="en-US" altLang="en-US" smtClean="0"/>
              <a:pPr>
                <a:defRPr/>
              </a:pPr>
              <a:t>‹#›</a:t>
            </a:fld>
            <a:endParaRPr lang="en-US" altLang="en-US"/>
          </a:p>
        </p:txBody>
      </p:sp>
    </p:spTree>
    <p:extLst>
      <p:ext uri="{BB962C8B-B14F-4D97-AF65-F5344CB8AC3E}">
        <p14:creationId xmlns:p14="http://schemas.microsoft.com/office/powerpoint/2010/main" val="4252929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39F50E14-3F16-4499-A52B-E392CE964E63}" type="slidenum">
              <a:rPr lang="en-US" altLang="en-US" smtClean="0"/>
              <a:pPr>
                <a:defRPr/>
              </a:pPr>
              <a:t>‹#›</a:t>
            </a:fld>
            <a:endParaRPr lang="en-US" altLang="en-US"/>
          </a:p>
        </p:txBody>
      </p:sp>
    </p:spTree>
    <p:extLst>
      <p:ext uri="{BB962C8B-B14F-4D97-AF65-F5344CB8AC3E}">
        <p14:creationId xmlns:p14="http://schemas.microsoft.com/office/powerpoint/2010/main" val="249822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8BCEA6C7-681D-4051-A826-678B9FD6B816}" type="slidenum">
              <a:rPr lang="en-US" altLang="en-US"/>
              <a:pPr>
                <a:defRPr/>
              </a:pPr>
              <a:t>‹#›</a:t>
            </a:fld>
            <a:endParaRPr lang="en-US" altLang="en-US"/>
          </a:p>
        </p:txBody>
      </p:sp>
    </p:spTree>
    <p:extLst>
      <p:ext uri="{BB962C8B-B14F-4D97-AF65-F5344CB8AC3E}">
        <p14:creationId xmlns:p14="http://schemas.microsoft.com/office/powerpoint/2010/main" val="2698311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NZ"/>
          </a:p>
        </p:txBody>
      </p:sp>
      <p:sp>
        <p:nvSpPr>
          <p:cNvPr id="3" name="Text Placeholder 2"/>
          <p:cNvSpPr>
            <a:spLocks noGrp="1"/>
          </p:cNvSpPr>
          <p:nvPr>
            <p:ph type="body"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75CBD99-4F4E-4ACB-A376-D9C0F2A252F5}" type="slidenum">
              <a:rPr lang="en-US" altLang="en-US"/>
              <a:pPr>
                <a:defRPr/>
              </a:pPr>
              <a:t>‹#›</a:t>
            </a:fld>
            <a:endParaRPr lang="en-US" altLang="en-US"/>
          </a:p>
        </p:txBody>
      </p:sp>
    </p:spTree>
    <p:extLst>
      <p:ext uri="{BB962C8B-B14F-4D97-AF65-F5344CB8AC3E}">
        <p14:creationId xmlns:p14="http://schemas.microsoft.com/office/powerpoint/2010/main" val="1057785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41068126-D898-4B41-A9E4-B245C3FE3005}" type="slidenum">
              <a:rPr lang="en-US" altLang="en-US" smtClean="0"/>
              <a:pPr>
                <a:defRPr/>
              </a:pPr>
              <a:t>‹#›</a:t>
            </a:fld>
            <a:endParaRPr lang="en-US" altLang="en-US"/>
          </a:p>
        </p:txBody>
      </p:sp>
    </p:spTree>
    <p:extLst>
      <p:ext uri="{BB962C8B-B14F-4D97-AF65-F5344CB8AC3E}">
        <p14:creationId xmlns:p14="http://schemas.microsoft.com/office/powerpoint/2010/main" val="3716072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NZ"/>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525915D9-8221-4A3D-A058-1D8C74B7F8ED}" type="slidenum">
              <a:rPr lang="en-US" altLang="en-US" smtClean="0"/>
              <a:pPr>
                <a:defRPr/>
              </a:pPr>
              <a:t>‹#›</a:t>
            </a:fld>
            <a:endParaRPr lang="en-US" altLang="en-US"/>
          </a:p>
        </p:txBody>
      </p:sp>
    </p:spTree>
    <p:extLst>
      <p:ext uri="{BB962C8B-B14F-4D97-AF65-F5344CB8AC3E}">
        <p14:creationId xmlns:p14="http://schemas.microsoft.com/office/powerpoint/2010/main" val="956362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08AB7B9E-3347-4CD2-8B28-36157582F391}" type="slidenum">
              <a:rPr lang="en-US" altLang="en-US" smtClean="0"/>
              <a:pPr>
                <a:defRPr/>
              </a:pPr>
              <a:t>‹#›</a:t>
            </a:fld>
            <a:endParaRPr lang="en-US" altLang="en-US"/>
          </a:p>
        </p:txBody>
      </p:sp>
    </p:spTree>
    <p:extLst>
      <p:ext uri="{BB962C8B-B14F-4D97-AF65-F5344CB8AC3E}">
        <p14:creationId xmlns:p14="http://schemas.microsoft.com/office/powerpoint/2010/main" val="3391299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pPr>
              <a:defRPr/>
            </a:pPr>
            <a:fld id="{9CD7F228-EE7B-442B-9E27-B7437A6407F4}" type="slidenum">
              <a:rPr lang="en-US" altLang="en-US" smtClean="0"/>
              <a:pPr>
                <a:defRPr/>
              </a:pPr>
              <a:t>‹#›</a:t>
            </a:fld>
            <a:endParaRPr lang="en-US" altLang="en-US"/>
          </a:p>
        </p:txBody>
      </p:sp>
    </p:spTree>
    <p:extLst>
      <p:ext uri="{BB962C8B-B14F-4D97-AF65-F5344CB8AC3E}">
        <p14:creationId xmlns:p14="http://schemas.microsoft.com/office/powerpoint/2010/main" val="2016947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3514BBBF-A82D-439A-B0AF-772CE34E4BEA}" type="slidenum">
              <a:rPr lang="en-US" altLang="en-US" smtClean="0"/>
              <a:pPr>
                <a:defRPr/>
              </a:pPr>
              <a:t>‹#›</a:t>
            </a:fld>
            <a:endParaRPr lang="en-US" altLang="en-US"/>
          </a:p>
        </p:txBody>
      </p:sp>
    </p:spTree>
    <p:extLst>
      <p:ext uri="{BB962C8B-B14F-4D97-AF65-F5344CB8AC3E}">
        <p14:creationId xmlns:p14="http://schemas.microsoft.com/office/powerpoint/2010/main" val="3803619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pPr>
              <a:defRPr/>
            </a:pPr>
            <a:fld id="{D5688C1D-B1CD-4222-8F74-DCB757866BAC}" type="slidenum">
              <a:rPr lang="en-US" altLang="en-US" smtClean="0"/>
              <a:pPr>
                <a:defRPr/>
              </a:pPr>
              <a:t>‹#›</a:t>
            </a:fld>
            <a:endParaRPr lang="en-US" altLang="en-US"/>
          </a:p>
        </p:txBody>
      </p:sp>
    </p:spTree>
    <p:extLst>
      <p:ext uri="{BB962C8B-B14F-4D97-AF65-F5344CB8AC3E}">
        <p14:creationId xmlns:p14="http://schemas.microsoft.com/office/powerpoint/2010/main" val="2155474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NZ"/>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8EE5396E-888C-4081-B57B-2D7B36FFCD38}" type="slidenum">
              <a:rPr lang="en-US" altLang="en-US" smtClean="0"/>
              <a:pPr>
                <a:defRPr/>
              </a:pPr>
              <a:t>‹#›</a:t>
            </a:fld>
            <a:endParaRPr lang="en-US" altLang="en-US"/>
          </a:p>
        </p:txBody>
      </p:sp>
    </p:spTree>
    <p:extLst>
      <p:ext uri="{BB962C8B-B14F-4D97-AF65-F5344CB8AC3E}">
        <p14:creationId xmlns:p14="http://schemas.microsoft.com/office/powerpoint/2010/main" val="3058173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NZ"/>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NZ"/>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8E84CBE5-1F1A-41A2-8DD9-7C4025A6A557}" type="slidenum">
              <a:rPr lang="en-US" altLang="en-US" smtClean="0"/>
              <a:pPr>
                <a:defRPr/>
              </a:pPr>
              <a:t>‹#›</a:t>
            </a:fld>
            <a:endParaRPr lang="en-US" altLang="en-US"/>
          </a:p>
        </p:txBody>
      </p:sp>
    </p:spTree>
    <p:extLst>
      <p:ext uri="{BB962C8B-B14F-4D97-AF65-F5344CB8AC3E}">
        <p14:creationId xmlns:p14="http://schemas.microsoft.com/office/powerpoint/2010/main" val="1595988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2D6D54B9-5C26-4ED2-9433-0A9982411719}" type="slidenum">
              <a:rPr lang="en-US" altLang="en-US" smtClean="0"/>
              <a:pPr>
                <a:defRPr/>
              </a:pPr>
              <a:t>‹#›</a:t>
            </a:fld>
            <a:endParaRPr lang="en-US" altLang="en-US"/>
          </a:p>
        </p:txBody>
      </p:sp>
    </p:spTree>
    <p:extLst>
      <p:ext uri="{BB962C8B-B14F-4D97-AF65-F5344CB8AC3E}">
        <p14:creationId xmlns:p14="http://schemas.microsoft.com/office/powerpoint/2010/main" val="16188357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hyperlink" Target="https://www.youtube.com/watch?v=a-6YbkZJ5UY"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788024" y="1412776"/>
            <a:ext cx="3888432" cy="1143000"/>
          </a:xfrm>
        </p:spPr>
        <p:txBody>
          <a:bodyPr anchor="ctr">
            <a:normAutofit fontScale="90000"/>
          </a:bodyPr>
          <a:lstStyle/>
          <a:p>
            <a:pPr eaLnBrk="1" hangingPunct="1"/>
            <a:r>
              <a:rPr lang="en-US" altLang="en-US" sz="4400" dirty="0">
                <a:latin typeface="+mn-lt"/>
              </a:rPr>
              <a:t>Angle of Repose?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354278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602810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066015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650946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4138306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110592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rgbClr val="FF0000"/>
                </a:solidFill>
              </a:rPr>
              <a:t>26</a:t>
            </a:r>
            <a:r>
              <a:rPr lang="en-US" altLang="en-US" baseline="30000" dirty="0">
                <a:solidFill>
                  <a:srgbClr val="FF0000"/>
                </a:solidFill>
              </a:rPr>
              <a:t>th</a:t>
            </a:r>
            <a:r>
              <a:rPr lang="en-US" altLang="en-US" dirty="0">
                <a:solidFill>
                  <a:srgbClr val="FF0000"/>
                </a:solidFill>
              </a:rPr>
              <a:t> June 2016</a:t>
            </a:r>
          </a:p>
        </p:txBody>
      </p:sp>
      <p:sp>
        <p:nvSpPr>
          <p:cNvPr id="3" name="TextBox 2"/>
          <p:cNvSpPr txBox="1"/>
          <p:nvPr/>
        </p:nvSpPr>
        <p:spPr>
          <a:xfrm>
            <a:off x="2771800" y="5805264"/>
            <a:ext cx="4968552" cy="461665"/>
          </a:xfrm>
          <a:prstGeom prst="rect">
            <a:avLst/>
          </a:prstGeom>
          <a:noFill/>
        </p:spPr>
        <p:txBody>
          <a:bodyPr wrap="square" rtlCol="0">
            <a:spAutoFit/>
          </a:bodyPr>
          <a:lstStyle/>
          <a:p>
            <a:r>
              <a:rPr lang="en-NZ" sz="2400" b="1" dirty="0"/>
              <a:t>Around 30 minutes</a:t>
            </a:r>
          </a:p>
        </p:txBody>
      </p:sp>
    </p:spTree>
    <p:extLst>
      <p:ext uri="{BB962C8B-B14F-4D97-AF65-F5344CB8AC3E}">
        <p14:creationId xmlns:p14="http://schemas.microsoft.com/office/powerpoint/2010/main" val="2269373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168624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1339807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779908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3"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4000044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723241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860578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026267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973237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923850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277104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498569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4030838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855931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989846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107552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035205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707636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24413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40013968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3184"/>
            <a:ext cx="9144000" cy="4491633"/>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30</a:t>
            </a:r>
            <a:r>
              <a:rPr lang="en-US" altLang="en-US" baseline="30000" dirty="0">
                <a:solidFill>
                  <a:schemeClr val="tx1"/>
                </a:solidFill>
              </a:rPr>
              <a:t>th</a:t>
            </a:r>
            <a:r>
              <a:rPr lang="en-US" altLang="en-US" dirty="0">
                <a:solidFill>
                  <a:schemeClr val="tx1"/>
                </a:solidFill>
              </a:rPr>
              <a:t> June 2016</a:t>
            </a:r>
          </a:p>
        </p:txBody>
      </p:sp>
      <p:sp>
        <p:nvSpPr>
          <p:cNvPr id="5" name="TextBox 4"/>
          <p:cNvSpPr txBox="1"/>
          <p:nvPr/>
        </p:nvSpPr>
        <p:spPr>
          <a:xfrm>
            <a:off x="2771800" y="5805264"/>
            <a:ext cx="4968552" cy="461665"/>
          </a:xfrm>
          <a:prstGeom prst="rect">
            <a:avLst/>
          </a:prstGeom>
          <a:noFill/>
        </p:spPr>
        <p:txBody>
          <a:bodyPr wrap="square" rtlCol="0">
            <a:spAutoFit/>
          </a:bodyPr>
          <a:lstStyle/>
          <a:p>
            <a:r>
              <a:rPr lang="en-NZ" sz="2400" b="1" dirty="0"/>
              <a:t>Around 1 hour</a:t>
            </a:r>
          </a:p>
        </p:txBody>
      </p:sp>
    </p:spTree>
    <p:extLst>
      <p:ext uri="{BB962C8B-B14F-4D97-AF65-F5344CB8AC3E}">
        <p14:creationId xmlns:p14="http://schemas.microsoft.com/office/powerpoint/2010/main" val="419147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838200"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r>
              <a:rPr lang="en-US" altLang="en-US" sz="4400" dirty="0">
                <a:latin typeface="+mn-lt"/>
              </a:rPr>
              <a:t>Mass Movements</a:t>
            </a:r>
          </a:p>
        </p:txBody>
      </p:sp>
      <p:sp>
        <p:nvSpPr>
          <p:cNvPr id="5123" name="Text Box 3"/>
          <p:cNvSpPr txBox="1">
            <a:spLocks noChangeArrowheads="1"/>
          </p:cNvSpPr>
          <p:nvPr/>
        </p:nvSpPr>
        <p:spPr bwMode="auto">
          <a:xfrm>
            <a:off x="2590800" y="1447800"/>
            <a:ext cx="4536819"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3200" dirty="0">
                <a:latin typeface="+mn-lt"/>
              </a:rPr>
              <a:t>Mass movements include:</a:t>
            </a:r>
          </a:p>
          <a:p>
            <a:endParaRPr lang="en-US" altLang="en-US" dirty="0">
              <a:latin typeface="+mn-lt"/>
            </a:endParaRPr>
          </a:p>
          <a:p>
            <a:r>
              <a:rPr lang="en-US" altLang="en-US" dirty="0">
                <a:latin typeface="+mn-lt"/>
              </a:rPr>
              <a:t>• Landslides</a:t>
            </a:r>
          </a:p>
          <a:p>
            <a:r>
              <a:rPr lang="en-US" altLang="en-US" dirty="0">
                <a:latin typeface="+mn-lt"/>
              </a:rPr>
              <a:t>• Rock falls</a:t>
            </a:r>
          </a:p>
          <a:p>
            <a:r>
              <a:rPr lang="en-US" altLang="en-US" dirty="0">
                <a:latin typeface="+mn-lt"/>
              </a:rPr>
              <a:t>• Avalanches</a:t>
            </a:r>
          </a:p>
          <a:p>
            <a:r>
              <a:rPr lang="en-US" altLang="en-US" dirty="0">
                <a:latin typeface="+mn-lt"/>
              </a:rPr>
              <a:t>• Mud flows</a:t>
            </a:r>
          </a:p>
          <a:p>
            <a:r>
              <a:rPr lang="en-US" altLang="en-US" dirty="0">
                <a:latin typeface="+mn-lt"/>
              </a:rPr>
              <a:t>• Debris flows</a:t>
            </a:r>
          </a:p>
          <a:p>
            <a:r>
              <a:rPr lang="en-US" altLang="en-US" dirty="0">
                <a:latin typeface="+mn-lt"/>
              </a:rPr>
              <a:t>• Creep</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descr="13_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067800" cy="664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467544" y="260648"/>
            <a:ext cx="3024336" cy="6192688"/>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4" name="Oval 3"/>
          <p:cNvSpPr/>
          <p:nvPr/>
        </p:nvSpPr>
        <p:spPr>
          <a:xfrm>
            <a:off x="619944" y="413048"/>
            <a:ext cx="8200528" cy="380804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5" name="Oval 4"/>
          <p:cNvSpPr/>
          <p:nvPr/>
        </p:nvSpPr>
        <p:spPr>
          <a:xfrm>
            <a:off x="467544" y="4725143"/>
            <a:ext cx="8200528" cy="1857865"/>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280654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1"/>
          </p:nvPr>
        </p:nvSpPr>
        <p:spPr/>
        <p:txBody>
          <a:bodyPr>
            <a:normAutofit/>
          </a:bodyPr>
          <a:lstStyle/>
          <a:p>
            <a:pPr eaLnBrk="1" hangingPunct="1">
              <a:buFontTx/>
              <a:buNone/>
            </a:pPr>
            <a:r>
              <a:rPr lang="en-US" altLang="en-US" sz="4400" b="1" dirty="0"/>
              <a:t>Dry</a:t>
            </a:r>
            <a:r>
              <a:rPr lang="en-US" altLang="en-US" sz="2400" dirty="0"/>
              <a:t> mass movement from Slow to fast</a:t>
            </a:r>
          </a:p>
          <a:p>
            <a:pPr eaLnBrk="1" hangingPunct="1">
              <a:buFontTx/>
              <a:buNone/>
            </a:pPr>
            <a:r>
              <a:rPr lang="en-US" altLang="en-US" sz="2400" dirty="0"/>
              <a:t>			Creep-------&gt;Rock fall</a:t>
            </a:r>
          </a:p>
        </p:txBody>
      </p:sp>
    </p:spTree>
    <p:extLst>
      <p:ext uri="{BB962C8B-B14F-4D97-AF65-F5344CB8AC3E}">
        <p14:creationId xmlns:p14="http://schemas.microsoft.com/office/powerpoint/2010/main" val="14873762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descr="13_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8688388"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4"/>
          <p:cNvSpPr txBox="1">
            <a:spLocks noChangeArrowheads="1"/>
          </p:cNvSpPr>
          <p:nvPr/>
        </p:nvSpPr>
        <p:spPr bwMode="auto">
          <a:xfrm>
            <a:off x="533400" y="533400"/>
            <a:ext cx="2667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Creep</a:t>
            </a:r>
          </a:p>
        </p:txBody>
      </p:sp>
    </p:spTree>
    <p:extLst>
      <p:ext uri="{BB962C8B-B14F-4D97-AF65-F5344CB8AC3E}">
        <p14:creationId xmlns:p14="http://schemas.microsoft.com/office/powerpoint/2010/main" val="34444927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soil_creep_sl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8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3"/>
          <p:cNvSpPr txBox="1">
            <a:spLocks noChangeArrowheads="1"/>
          </p:cNvSpPr>
          <p:nvPr/>
        </p:nvSpPr>
        <p:spPr bwMode="auto">
          <a:xfrm>
            <a:off x="4495800" y="609600"/>
            <a:ext cx="3352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Soil Creep</a:t>
            </a:r>
          </a:p>
        </p:txBody>
      </p:sp>
    </p:spTree>
    <p:extLst>
      <p:ext uri="{BB962C8B-B14F-4D97-AF65-F5344CB8AC3E}">
        <p14:creationId xmlns:p14="http://schemas.microsoft.com/office/powerpoint/2010/main" val="1307639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5"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5828650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Evidence%20of%20Creep%20-%20Sunken%20Trace%20-%20Natchez%20Trace%20Parkway,%20MS%20-%2023%20December%202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3"/>
          <p:cNvSpPr txBox="1">
            <a:spLocks noChangeArrowheads="1"/>
          </p:cNvSpPr>
          <p:nvPr/>
        </p:nvSpPr>
        <p:spPr bwMode="auto">
          <a:xfrm>
            <a:off x="6096000" y="457200"/>
            <a:ext cx="12874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a:solidFill>
                  <a:schemeClr val="bg2"/>
                </a:solidFill>
                <a:latin typeface="Comic Sans MS" panose="030F0702030302020204" pitchFamily="66" charset="0"/>
              </a:rPr>
              <a:t>Creep</a:t>
            </a:r>
          </a:p>
        </p:txBody>
      </p:sp>
    </p:spTree>
    <p:extLst>
      <p:ext uri="{BB962C8B-B14F-4D97-AF65-F5344CB8AC3E}">
        <p14:creationId xmlns:p14="http://schemas.microsoft.com/office/powerpoint/2010/main" val="2778736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sc00014_1987_rock_f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 Box 3"/>
          <p:cNvSpPr txBox="1">
            <a:spLocks noChangeArrowheads="1"/>
          </p:cNvSpPr>
          <p:nvPr/>
        </p:nvSpPr>
        <p:spPr bwMode="auto">
          <a:xfrm>
            <a:off x="3733800" y="3733800"/>
            <a:ext cx="18399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a:latin typeface="Comic Sans MS" panose="030F0702030302020204" pitchFamily="66" charset="0"/>
              </a:rPr>
              <a:t>Rock fall</a:t>
            </a:r>
          </a:p>
        </p:txBody>
      </p:sp>
    </p:spTree>
    <p:extLst>
      <p:ext uri="{BB962C8B-B14F-4D97-AF65-F5344CB8AC3E}">
        <p14:creationId xmlns:p14="http://schemas.microsoft.com/office/powerpoint/2010/main" val="3149711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rockfall-kaib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 Box 3"/>
          <p:cNvSpPr txBox="1">
            <a:spLocks noChangeArrowheads="1"/>
          </p:cNvSpPr>
          <p:nvPr/>
        </p:nvSpPr>
        <p:spPr bwMode="auto">
          <a:xfrm>
            <a:off x="5241925" y="428625"/>
            <a:ext cx="22256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t>Rockfall</a:t>
            </a:r>
          </a:p>
        </p:txBody>
      </p:sp>
    </p:spTree>
    <p:extLst>
      <p:ext uri="{BB962C8B-B14F-4D97-AF65-F5344CB8AC3E}">
        <p14:creationId xmlns:p14="http://schemas.microsoft.com/office/powerpoint/2010/main" val="33784213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endParaRPr lang="en-US" altLang="en-US"/>
          </a:p>
        </p:txBody>
      </p:sp>
      <p:pic>
        <p:nvPicPr>
          <p:cNvPr id="56323" name="Picture 4" descr="13_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5" y="401638"/>
            <a:ext cx="8772525" cy="615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xt Box 5"/>
          <p:cNvSpPr txBox="1">
            <a:spLocks noChangeArrowheads="1"/>
          </p:cNvSpPr>
          <p:nvPr/>
        </p:nvSpPr>
        <p:spPr bwMode="auto">
          <a:xfrm>
            <a:off x="2270125" y="274638"/>
            <a:ext cx="1751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latin typeface="Comic Sans MS" panose="030F0702030302020204" pitchFamily="66" charset="0"/>
              </a:rPr>
              <a:t>Talus slope</a:t>
            </a:r>
          </a:p>
        </p:txBody>
      </p:sp>
    </p:spTree>
    <p:extLst>
      <p:ext uri="{BB962C8B-B14F-4D97-AF65-F5344CB8AC3E}">
        <p14:creationId xmlns:p14="http://schemas.microsoft.com/office/powerpoint/2010/main" val="40104495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body" idx="1"/>
          </p:nvPr>
        </p:nvSpPr>
        <p:spPr/>
        <p:txBody>
          <a:bodyPr>
            <a:normAutofit/>
          </a:bodyPr>
          <a:lstStyle/>
          <a:p>
            <a:pPr eaLnBrk="1" hangingPunct="1">
              <a:buFontTx/>
              <a:buNone/>
            </a:pPr>
            <a:r>
              <a:rPr lang="en-US" altLang="en-US" sz="4000" b="1" dirty="0"/>
              <a:t>Slow-medium</a:t>
            </a:r>
            <a:r>
              <a:rPr lang="en-US" altLang="en-US" sz="2800" dirty="0"/>
              <a:t> </a:t>
            </a:r>
            <a:r>
              <a:rPr lang="en-US" altLang="en-US" sz="4000" b="1" dirty="0"/>
              <a:t>velocity</a:t>
            </a:r>
            <a:r>
              <a:rPr lang="en-US" altLang="en-US" sz="2800" dirty="0"/>
              <a:t> </a:t>
            </a:r>
          </a:p>
          <a:p>
            <a:pPr eaLnBrk="1" hangingPunct="1">
              <a:buFontTx/>
              <a:buNone/>
            </a:pPr>
            <a:r>
              <a:rPr lang="en-US" altLang="en-US" sz="2800" dirty="0"/>
              <a:t>mass movement from dry to wet</a:t>
            </a:r>
          </a:p>
        </p:txBody>
      </p:sp>
    </p:spTree>
    <p:extLst>
      <p:ext uri="{BB962C8B-B14F-4D97-AF65-F5344CB8AC3E}">
        <p14:creationId xmlns:p14="http://schemas.microsoft.com/office/powerpoint/2010/main" val="41664635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n-US" altLang="en-US"/>
          </a:p>
        </p:txBody>
      </p:sp>
      <p:pic>
        <p:nvPicPr>
          <p:cNvPr id="60419" name="Picture 3" descr="13_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067800" cy="664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p:cNvSpPr/>
          <p:nvPr/>
        </p:nvSpPr>
        <p:spPr>
          <a:xfrm>
            <a:off x="619944" y="413048"/>
            <a:ext cx="8200528" cy="4312096"/>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229098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earth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 Box 3"/>
          <p:cNvSpPr txBox="1">
            <a:spLocks noChangeArrowheads="1"/>
          </p:cNvSpPr>
          <p:nvPr/>
        </p:nvSpPr>
        <p:spPr bwMode="auto">
          <a:xfrm>
            <a:off x="1012825" y="5707063"/>
            <a:ext cx="35591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Earthflow</a:t>
            </a:r>
          </a:p>
        </p:txBody>
      </p:sp>
    </p:spTree>
    <p:extLst>
      <p:ext uri="{BB962C8B-B14F-4D97-AF65-F5344CB8AC3E}">
        <p14:creationId xmlns:p14="http://schemas.microsoft.com/office/powerpoint/2010/main" val="10901290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body" sz="half" idx="1"/>
          </p:nvPr>
        </p:nvSpPr>
        <p:spPr>
          <a:xfrm>
            <a:off x="228600" y="1600200"/>
            <a:ext cx="3810000" cy="4114800"/>
          </a:xfrm>
        </p:spPr>
        <p:txBody>
          <a:bodyPr>
            <a:normAutofit/>
          </a:bodyPr>
          <a:lstStyle/>
          <a:p>
            <a:pPr eaLnBrk="1" hangingPunct="1"/>
            <a:r>
              <a:rPr lang="en-US" altLang="en-US" sz="3200" dirty="0"/>
              <a:t>6 m/</a:t>
            </a:r>
            <a:r>
              <a:rPr lang="en-US" altLang="en-US" sz="3200" dirty="0" err="1"/>
              <a:t>yr</a:t>
            </a:r>
            <a:endParaRPr lang="en-US" altLang="en-US" sz="3200" dirty="0"/>
          </a:p>
          <a:p>
            <a:pPr eaLnBrk="1" hangingPunct="1"/>
            <a:r>
              <a:rPr lang="en-US" altLang="en-US" sz="3200" dirty="0"/>
              <a:t>Highway 149 </a:t>
            </a:r>
          </a:p>
          <a:p>
            <a:pPr eaLnBrk="1" hangingPunct="1"/>
            <a:r>
              <a:rPr lang="en-US" altLang="en-US" sz="3200" dirty="0"/>
              <a:t>The earthflow began 700 years ago.</a:t>
            </a:r>
          </a:p>
          <a:p>
            <a:pPr eaLnBrk="1" hangingPunct="1"/>
            <a:r>
              <a:rPr lang="en-US" altLang="en-US" sz="3200" dirty="0"/>
              <a:t>About 350 years ago, a second earthflow</a:t>
            </a:r>
          </a:p>
        </p:txBody>
      </p:sp>
      <p:pic>
        <p:nvPicPr>
          <p:cNvPr id="64515" name="Picture 5" descr="slumgullio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83113" y="0"/>
            <a:ext cx="4484687" cy="6858000"/>
          </a:xfrm>
        </p:spPr>
      </p:pic>
      <p:sp>
        <p:nvSpPr>
          <p:cNvPr id="64516" name="Text Box 6"/>
          <p:cNvSpPr txBox="1">
            <a:spLocks noChangeArrowheads="1"/>
          </p:cNvSpPr>
          <p:nvPr/>
        </p:nvSpPr>
        <p:spPr bwMode="auto">
          <a:xfrm>
            <a:off x="76200" y="304800"/>
            <a:ext cx="4216091" cy="553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000" dirty="0" err="1">
                <a:latin typeface="+mn-lt"/>
              </a:rPr>
              <a:t>Slumgullion</a:t>
            </a:r>
            <a:r>
              <a:rPr lang="en-US" altLang="en-US" sz="3000" dirty="0">
                <a:latin typeface="+mn-lt"/>
              </a:rPr>
              <a:t> Earthflow, CO</a:t>
            </a:r>
          </a:p>
        </p:txBody>
      </p:sp>
    </p:spTree>
    <p:extLst>
      <p:ext uri="{BB962C8B-B14F-4D97-AF65-F5344CB8AC3E}">
        <p14:creationId xmlns:p14="http://schemas.microsoft.com/office/powerpoint/2010/main" val="1215427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solifluction_siber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038"/>
            <a:ext cx="9144000" cy="690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Box 3"/>
          <p:cNvSpPr txBox="1">
            <a:spLocks noChangeArrowheads="1"/>
          </p:cNvSpPr>
          <p:nvPr/>
        </p:nvSpPr>
        <p:spPr bwMode="auto">
          <a:xfrm>
            <a:off x="974725" y="5686425"/>
            <a:ext cx="16589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t>Solifluction</a:t>
            </a:r>
          </a:p>
        </p:txBody>
      </p:sp>
    </p:spTree>
    <p:extLst>
      <p:ext uri="{BB962C8B-B14F-4D97-AF65-F5344CB8AC3E}">
        <p14:creationId xmlns:p14="http://schemas.microsoft.com/office/powerpoint/2010/main" val="26733533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type="body" idx="1"/>
          </p:nvPr>
        </p:nvSpPr>
        <p:spPr/>
        <p:txBody>
          <a:bodyPr>
            <a:normAutofit/>
          </a:bodyPr>
          <a:lstStyle/>
          <a:p>
            <a:pPr eaLnBrk="1" hangingPunct="1"/>
            <a:r>
              <a:rPr lang="en-US" altLang="en-US" sz="4400" b="1" dirty="0"/>
              <a:t>Fast</a:t>
            </a:r>
            <a:r>
              <a:rPr lang="en-US" altLang="en-US" sz="2800" dirty="0"/>
              <a:t> mass movement processes from dry to wet</a:t>
            </a:r>
          </a:p>
        </p:txBody>
      </p:sp>
    </p:spTree>
    <p:extLst>
      <p:ext uri="{BB962C8B-B14F-4D97-AF65-F5344CB8AC3E}">
        <p14:creationId xmlns:p14="http://schemas.microsoft.com/office/powerpoint/2010/main" val="996595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3802892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endParaRPr lang="en-US" altLang="en-US"/>
          </a:p>
        </p:txBody>
      </p:sp>
      <p:pic>
        <p:nvPicPr>
          <p:cNvPr id="70659" name="Picture 3" descr="13_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067800" cy="664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p:cNvSpPr/>
          <p:nvPr/>
        </p:nvSpPr>
        <p:spPr>
          <a:xfrm>
            <a:off x="467544" y="4725143"/>
            <a:ext cx="8200528" cy="1857865"/>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348663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rockfall-kaib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Text Box 3"/>
          <p:cNvSpPr txBox="1">
            <a:spLocks noChangeArrowheads="1"/>
          </p:cNvSpPr>
          <p:nvPr/>
        </p:nvSpPr>
        <p:spPr bwMode="auto">
          <a:xfrm>
            <a:off x="5241925" y="428625"/>
            <a:ext cx="22256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t>Rockfall</a:t>
            </a:r>
          </a:p>
        </p:txBody>
      </p:sp>
    </p:spTree>
    <p:extLst>
      <p:ext uri="{BB962C8B-B14F-4D97-AF65-F5344CB8AC3E}">
        <p14:creationId xmlns:p14="http://schemas.microsoft.com/office/powerpoint/2010/main" val="16780789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debris_avalanch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00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 Box 3"/>
          <p:cNvSpPr txBox="1">
            <a:spLocks noChangeArrowheads="1"/>
          </p:cNvSpPr>
          <p:nvPr/>
        </p:nvSpPr>
        <p:spPr bwMode="auto">
          <a:xfrm>
            <a:off x="304800" y="6172200"/>
            <a:ext cx="7162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Debris avalanche</a:t>
            </a:r>
          </a:p>
        </p:txBody>
      </p:sp>
    </p:spTree>
    <p:extLst>
      <p:ext uri="{BB962C8B-B14F-4D97-AF65-F5344CB8AC3E}">
        <p14:creationId xmlns:p14="http://schemas.microsoft.com/office/powerpoint/2010/main" val="28982197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mud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 Box 3"/>
          <p:cNvSpPr txBox="1">
            <a:spLocks noChangeArrowheads="1"/>
          </p:cNvSpPr>
          <p:nvPr/>
        </p:nvSpPr>
        <p:spPr bwMode="auto">
          <a:xfrm>
            <a:off x="3870325" y="200025"/>
            <a:ext cx="14033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t>Mud flow</a:t>
            </a:r>
          </a:p>
        </p:txBody>
      </p:sp>
    </p:spTree>
    <p:extLst>
      <p:ext uri="{BB962C8B-B14F-4D97-AF65-F5344CB8AC3E}">
        <p14:creationId xmlns:p14="http://schemas.microsoft.com/office/powerpoint/2010/main" val="24926495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slide0105_image009.jpg                                         0001F362Lisa                           BB8DFC3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1625600"/>
            <a:ext cx="8027987"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4"/>
          <p:cNvSpPr txBox="1">
            <a:spLocks noChangeArrowheads="1"/>
          </p:cNvSpPr>
          <p:nvPr/>
        </p:nvSpPr>
        <p:spPr bwMode="auto">
          <a:xfrm>
            <a:off x="838200" y="533400"/>
            <a:ext cx="7273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2800" b="1"/>
              <a:t>Angle of Repose Varies for Different Materials</a:t>
            </a:r>
            <a:endParaRPr lang="en-US" altLang="en-US"/>
          </a:p>
        </p:txBody>
      </p:sp>
      <p:cxnSp>
        <p:nvCxnSpPr>
          <p:cNvPr id="3" name="Straight Connector 2"/>
          <p:cNvCxnSpPr/>
          <p:nvPr/>
        </p:nvCxnSpPr>
        <p:spPr>
          <a:xfrm>
            <a:off x="5220072" y="1340768"/>
            <a:ext cx="2304256" cy="1368152"/>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372200" y="2780928"/>
            <a:ext cx="0" cy="1296144"/>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508104" y="4361904"/>
            <a:ext cx="2520280" cy="507256"/>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76200"/>
            <a:ext cx="3657600" cy="838200"/>
          </a:xfrm>
          <a:solidFill>
            <a:schemeClr val="bg1"/>
          </a:solidFill>
        </p:spPr>
        <p:txBody>
          <a:bodyPr anchor="ctr"/>
          <a:lstStyle/>
          <a:p>
            <a:pPr eaLnBrk="1" hangingPunct="1"/>
            <a:r>
              <a:rPr lang="en-US" altLang="en-US" sz="3600">
                <a:latin typeface="Arial" panose="020B0604020202020204" pitchFamily="34" charset="0"/>
              </a:rPr>
              <a:t>Angle of Repose</a:t>
            </a:r>
          </a:p>
        </p:txBody>
      </p:sp>
      <p:sp>
        <p:nvSpPr>
          <p:cNvPr id="4099" name="Text Box 4"/>
          <p:cNvSpPr txBox="1">
            <a:spLocks noChangeArrowheads="1"/>
          </p:cNvSpPr>
          <p:nvPr/>
        </p:nvSpPr>
        <p:spPr bwMode="auto">
          <a:xfrm>
            <a:off x="304800" y="914400"/>
            <a:ext cx="4038600" cy="55689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2575" indent="-282575">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lnSpc>
                <a:spcPct val="150000"/>
              </a:lnSpc>
            </a:pPr>
            <a:r>
              <a:rPr lang="en-US" altLang="en-US" sz="2400">
                <a:latin typeface="Arial" panose="020B0604020202020204" pitchFamily="34" charset="0"/>
              </a:rPr>
              <a:t>Dry sand cannot support an angle of &gt;35</a:t>
            </a:r>
            <a:r>
              <a:rPr lang="en-US" altLang="en-US" sz="2400" baseline="30000">
                <a:latin typeface="Arial" panose="020B0604020202020204" pitchFamily="34" charset="0"/>
              </a:rPr>
              <a:t>o</a:t>
            </a:r>
            <a:r>
              <a:rPr lang="en-US" altLang="en-US" sz="2400">
                <a:latin typeface="Arial" panose="020B0604020202020204" pitchFamily="34" charset="0"/>
              </a:rPr>
              <a:t> from horizontal: this is termed the </a:t>
            </a:r>
            <a:r>
              <a:rPr lang="en-US" altLang="en-US" sz="2400" i="1">
                <a:latin typeface="Arial" panose="020B0604020202020204" pitchFamily="34" charset="0"/>
              </a:rPr>
              <a:t>angle of repose</a:t>
            </a:r>
            <a:r>
              <a:rPr lang="en-US" altLang="en-US" sz="2400">
                <a:latin typeface="Arial" panose="020B0604020202020204" pitchFamily="34" charset="0"/>
              </a:rPr>
              <a:t>. </a:t>
            </a:r>
          </a:p>
          <a:p>
            <a:pPr algn="ctr" eaLnBrk="1" hangingPunct="1">
              <a:lnSpc>
                <a:spcPct val="150000"/>
              </a:lnSpc>
            </a:pPr>
            <a:endParaRPr lang="en-US" altLang="en-US" sz="2400">
              <a:latin typeface="Arial" panose="020B0604020202020204" pitchFamily="34" charset="0"/>
            </a:endParaRPr>
          </a:p>
          <a:p>
            <a:pPr algn="ctr" eaLnBrk="1" hangingPunct="1">
              <a:lnSpc>
                <a:spcPct val="150000"/>
              </a:lnSpc>
            </a:pPr>
            <a:endParaRPr lang="en-US" altLang="en-US" sz="2400">
              <a:latin typeface="Arial" panose="020B0604020202020204" pitchFamily="34" charset="0"/>
            </a:endParaRPr>
          </a:p>
          <a:p>
            <a:pPr algn="ctr" eaLnBrk="1" hangingPunct="1">
              <a:lnSpc>
                <a:spcPct val="150000"/>
              </a:lnSpc>
            </a:pPr>
            <a:endParaRPr lang="en-US" altLang="en-US" sz="2400">
              <a:latin typeface="Arial" panose="020B0604020202020204" pitchFamily="34" charset="0"/>
            </a:endParaRPr>
          </a:p>
          <a:p>
            <a:pPr algn="ctr" eaLnBrk="1" hangingPunct="1">
              <a:lnSpc>
                <a:spcPct val="150000"/>
              </a:lnSpc>
            </a:pPr>
            <a:r>
              <a:rPr lang="en-US" altLang="en-US" sz="2400">
                <a:latin typeface="Arial" panose="020B0604020202020204" pitchFamily="34" charset="0"/>
              </a:rPr>
              <a:t>Coarser grains (and more angular materials) support steeper angles of repose.</a:t>
            </a:r>
          </a:p>
        </p:txBody>
      </p:sp>
      <p:pic>
        <p:nvPicPr>
          <p:cNvPr id="4100" name="Picture 7" descr="C:\@wwnorton\images\16\EA 16.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313" y="0"/>
            <a:ext cx="41036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Freeform 9"/>
          <p:cNvSpPr>
            <a:spLocks/>
          </p:cNvSpPr>
          <p:nvPr/>
        </p:nvSpPr>
        <p:spPr bwMode="auto">
          <a:xfrm>
            <a:off x="1524000" y="3505200"/>
            <a:ext cx="1589088" cy="688975"/>
          </a:xfrm>
          <a:custGeom>
            <a:avLst/>
            <a:gdLst>
              <a:gd name="T0" fmla="*/ 1412875 w 1001"/>
              <a:gd name="T1" fmla="*/ 0 h 434"/>
              <a:gd name="T2" fmla="*/ 0 w 1001"/>
              <a:gd name="T3" fmla="*/ 688975 h 434"/>
              <a:gd name="T4" fmla="*/ 1589088 w 1001"/>
              <a:gd name="T5" fmla="*/ 688975 h 434"/>
              <a:gd name="T6" fmla="*/ 0 60000 65536"/>
              <a:gd name="T7" fmla="*/ 0 60000 65536"/>
              <a:gd name="T8" fmla="*/ 0 60000 65536"/>
            </a:gdLst>
            <a:ahLst/>
            <a:cxnLst>
              <a:cxn ang="T6">
                <a:pos x="T0" y="T1"/>
              </a:cxn>
              <a:cxn ang="T7">
                <a:pos x="T2" y="T3"/>
              </a:cxn>
              <a:cxn ang="T8">
                <a:pos x="T4" y="T5"/>
              </a:cxn>
            </a:cxnLst>
            <a:rect l="0" t="0" r="r" b="b"/>
            <a:pathLst>
              <a:path w="1001" h="434">
                <a:moveTo>
                  <a:pt x="890" y="0"/>
                </a:moveTo>
                <a:lnTo>
                  <a:pt x="0" y="434"/>
                </a:lnTo>
                <a:lnTo>
                  <a:pt x="1001" y="434"/>
                </a:lnTo>
              </a:path>
            </a:pathLst>
          </a:custGeom>
          <a:noFill/>
          <a:ln w="38100">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NZ"/>
          </a:p>
        </p:txBody>
      </p:sp>
      <p:sp>
        <p:nvSpPr>
          <p:cNvPr id="4102" name="Text Box 10"/>
          <p:cNvSpPr txBox="1">
            <a:spLocks noChangeArrowheads="1"/>
          </p:cNvSpPr>
          <p:nvPr/>
        </p:nvSpPr>
        <p:spPr bwMode="auto">
          <a:xfrm>
            <a:off x="2286000" y="3760788"/>
            <a:ext cx="60960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2000" b="1">
                <a:latin typeface="Arial" panose="020B0604020202020204" pitchFamily="34" charset="0"/>
              </a:rPr>
              <a:t>35</a:t>
            </a:r>
            <a:r>
              <a:rPr lang="en-US" altLang="en-US" sz="2000" b="1" baseline="30000">
                <a:latin typeface="Arial" panose="020B0604020202020204" pitchFamily="34" charset="0"/>
              </a:rPr>
              <a:t>o</a:t>
            </a:r>
          </a:p>
        </p:txBody>
      </p:sp>
    </p:spTree>
    <p:extLst>
      <p:ext uri="{BB962C8B-B14F-4D97-AF65-F5344CB8AC3E}">
        <p14:creationId xmlns:p14="http://schemas.microsoft.com/office/powerpoint/2010/main" val="2351685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rysand.gif                                                    00000010Diamond                        985CFB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1638300"/>
            <a:ext cx="6629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3"/>
          <p:cNvSpPr txBox="1">
            <a:spLocks noChangeArrowheads="1"/>
          </p:cNvSpPr>
          <p:nvPr/>
        </p:nvSpPr>
        <p:spPr bwMode="auto">
          <a:xfrm>
            <a:off x="517525" y="288925"/>
            <a:ext cx="80502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4400">
                <a:solidFill>
                  <a:schemeClr val="folHlink"/>
                </a:solidFill>
              </a:rPr>
              <a:t>Water decreases rock/soil cohesion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wetsand.gif                                                    00000010Diamond                        985CFB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2850" y="1638300"/>
            <a:ext cx="67183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517525" y="288925"/>
            <a:ext cx="80502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4400">
                <a:solidFill>
                  <a:schemeClr val="folHlink"/>
                </a:solidFill>
              </a:rPr>
              <a:t>Water decreases rock/soil cohesion</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lurry2.gif                                                    00000010Diamond                        985CFB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638300"/>
            <a:ext cx="65913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3"/>
          <p:cNvSpPr txBox="1">
            <a:spLocks noChangeArrowheads="1"/>
          </p:cNvSpPr>
          <p:nvPr/>
        </p:nvSpPr>
        <p:spPr bwMode="auto">
          <a:xfrm>
            <a:off x="517525" y="288925"/>
            <a:ext cx="80502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4400">
                <a:solidFill>
                  <a:schemeClr val="folHlink"/>
                </a:solidFill>
              </a:rPr>
              <a:t>Water decreases rock/soil cohesion</a:t>
            </a:r>
          </a:p>
        </p:txBody>
      </p:sp>
      <p:sp>
        <p:nvSpPr>
          <p:cNvPr id="31748" name="Rectangle 4"/>
          <p:cNvSpPr>
            <a:spLocks noChangeArrowheads="1"/>
          </p:cNvSpPr>
          <p:nvPr/>
        </p:nvSpPr>
        <p:spPr bwMode="auto">
          <a:xfrm>
            <a:off x="685800" y="5486400"/>
            <a:ext cx="7747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2800"/>
              <a:t>Water circulating underground can dissolve cements </a:t>
            </a:r>
          </a:p>
          <a:p>
            <a:r>
              <a:rPr lang="en-US" altLang="en-US" sz="2800"/>
              <a:t>that hold sedimentary rocks together</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 08_03.jpg                                                      000F2E9B LisaRocks                      B7464D7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1139825"/>
            <a:ext cx="7748587" cy="45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6344933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altLang="en-US">
                <a:solidFill>
                  <a:schemeClr val="folHlink"/>
                </a:solidFill>
              </a:rPr>
              <a:t>Internal Causes for Slope Failure</a:t>
            </a:r>
            <a:endParaRPr lang="en-US" altLang="en-US"/>
          </a:p>
        </p:txBody>
      </p:sp>
      <p:sp>
        <p:nvSpPr>
          <p:cNvPr id="35843" name="Rectangle 3"/>
          <p:cNvSpPr>
            <a:spLocks noGrp="1" noChangeArrowheads="1"/>
          </p:cNvSpPr>
          <p:nvPr>
            <p:ph idx="1"/>
          </p:nvPr>
        </p:nvSpPr>
        <p:spPr>
          <a:xfrm>
            <a:off x="228600" y="1981200"/>
            <a:ext cx="8686800" cy="4114800"/>
          </a:xfrm>
        </p:spPr>
        <p:txBody>
          <a:bodyPr/>
          <a:lstStyle/>
          <a:p>
            <a:pPr marL="609600" indent="-609600" eaLnBrk="1" hangingPunct="1"/>
            <a:r>
              <a:rPr lang="en-US" altLang="en-US" sz="2800" dirty="0"/>
              <a:t>Water (weight &amp; changes with clay minerals)</a:t>
            </a:r>
          </a:p>
          <a:p>
            <a:pPr marL="609600" indent="-609600" eaLnBrk="1" hangingPunct="1"/>
            <a:r>
              <a:rPr lang="en-US" altLang="en-US" sz="2800" dirty="0"/>
              <a:t>Decreases rock cohesion</a:t>
            </a:r>
          </a:p>
          <a:p>
            <a:pPr marL="609600" indent="-609600" eaLnBrk="1" hangingPunct="1"/>
            <a:r>
              <a:rPr lang="en-US" altLang="en-US" sz="2800" dirty="0"/>
              <a:t>Weak material</a:t>
            </a:r>
          </a:p>
          <a:p>
            <a:pPr marL="609600" indent="-609600" eaLnBrk="1" hangingPunct="1"/>
            <a:r>
              <a:rPr lang="en-US" altLang="en-US" sz="2800" dirty="0"/>
              <a:t>Adverse geologic structures</a:t>
            </a:r>
            <a:endParaRPr lang="en-US"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a:solidFill>
                  <a:schemeClr val="folHlink"/>
                </a:solidFill>
              </a:rPr>
              <a:t>The Weight of Water</a:t>
            </a:r>
            <a:endParaRPr lang="en-US" altLang="en-US"/>
          </a:p>
        </p:txBody>
      </p:sp>
      <p:sp>
        <p:nvSpPr>
          <p:cNvPr id="37891" name="Rectangle 3"/>
          <p:cNvSpPr>
            <a:spLocks noGrp="1" noChangeArrowheads="1"/>
          </p:cNvSpPr>
          <p:nvPr>
            <p:ph idx="1"/>
          </p:nvPr>
        </p:nvSpPr>
        <p:spPr>
          <a:xfrm>
            <a:off x="152400" y="1981200"/>
            <a:ext cx="8991600" cy="4114800"/>
          </a:xfrm>
        </p:spPr>
        <p:txBody>
          <a:bodyPr/>
          <a:lstStyle/>
          <a:p>
            <a:pPr eaLnBrk="1" hangingPunct="1"/>
            <a:r>
              <a:rPr lang="en-US" altLang="en-US" sz="2800"/>
              <a:t>Sedimentary rocks commonly have porosities of 10 - 30%</a:t>
            </a:r>
          </a:p>
          <a:p>
            <a:pPr eaLnBrk="1" hangingPunct="1"/>
            <a:endParaRPr lang="en-US" altLang="en-US" sz="2800"/>
          </a:p>
          <a:p>
            <a:pPr eaLnBrk="1" hangingPunct="1"/>
            <a:r>
              <a:rPr lang="en-US" altLang="en-US" sz="2800"/>
              <a:t>If pore spaces fill with water, the weight of the material is increased substantially, creating instability</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toms\Geology\teaching\SF State\lectures\e. mass flows\La Concita.jpg"/>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04800" y="0"/>
            <a:ext cx="4608513" cy="6858000"/>
          </a:xfrm>
        </p:spPr>
      </p:pic>
      <p:sp>
        <p:nvSpPr>
          <p:cNvPr id="39939" name="Text Box 3"/>
          <p:cNvSpPr txBox="1">
            <a:spLocks noChangeArrowheads="1"/>
          </p:cNvSpPr>
          <p:nvPr/>
        </p:nvSpPr>
        <p:spPr bwMode="auto">
          <a:xfrm>
            <a:off x="5562600" y="1600200"/>
            <a:ext cx="29495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a:t>La Conchita, CA</a:t>
            </a:r>
          </a:p>
          <a:p>
            <a:pPr algn="ctr"/>
            <a:r>
              <a:rPr lang="en-US" altLang="en-US" sz="3200"/>
              <a:t>March 1995</a:t>
            </a:r>
            <a:endParaRPr lang="en-US"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mn_western_storm_cal1.jpg                                      000D3E8C Alambique                      B7464D7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68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p:cNvSpPr txBox="1">
            <a:spLocks noChangeArrowheads="1"/>
          </p:cNvSpPr>
          <p:nvPr/>
        </p:nvSpPr>
        <p:spPr bwMode="auto">
          <a:xfrm>
            <a:off x="4584700" y="4648200"/>
            <a:ext cx="44719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2800" b="1"/>
              <a:t>It happened again in 2004…</a:t>
            </a:r>
          </a:p>
          <a:p>
            <a:pPr algn="ctr"/>
            <a:r>
              <a:rPr lang="en-US" altLang="en-US" sz="2800" b="1"/>
              <a:t>in exactly the same place…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mn_laconchita_beforea#D3E72.jpg                                000D3E8C Alambique                      B7464D7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mn_california_storm6.jpg                                       000D3E8C Alambique                      B7464D7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9144000" cy="619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 Box 3"/>
          <p:cNvSpPr txBox="1">
            <a:spLocks noChangeArrowheads="1"/>
          </p:cNvSpPr>
          <p:nvPr/>
        </p:nvSpPr>
        <p:spPr bwMode="auto">
          <a:xfrm>
            <a:off x="152400" y="533400"/>
            <a:ext cx="29495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3200">
                <a:solidFill>
                  <a:srgbClr val="000000"/>
                </a:solidFill>
              </a:rPr>
              <a:t>La Conchita, CA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p:cNvSpPr>
            <a:spLocks noGrp="1" noChangeArrowheads="1"/>
          </p:cNvSpPr>
          <p:nvPr>
            <p:ph type="ctrTitle"/>
          </p:nvPr>
        </p:nvSpPr>
        <p:spPr>
          <a:xfrm>
            <a:off x="609600" y="76200"/>
            <a:ext cx="7772400" cy="685800"/>
          </a:xfrm>
          <a:solidFill>
            <a:schemeClr val="bg1"/>
          </a:solidFill>
        </p:spPr>
        <p:txBody>
          <a:bodyPr anchor="ctr"/>
          <a:lstStyle/>
          <a:p>
            <a:pPr eaLnBrk="1" hangingPunct="1"/>
            <a:r>
              <a:rPr lang="en-US" altLang="en-US" sz="3600" dirty="0">
                <a:latin typeface="Arial" panose="020B0604020202020204" pitchFamily="34" charset="0"/>
              </a:rPr>
              <a:t>Mass movement Terminology</a:t>
            </a:r>
          </a:p>
        </p:txBody>
      </p:sp>
      <p:sp>
        <p:nvSpPr>
          <p:cNvPr id="6147" name="Text Box 1027"/>
          <p:cNvSpPr txBox="1">
            <a:spLocks noChangeArrowheads="1"/>
          </p:cNvSpPr>
          <p:nvPr/>
        </p:nvSpPr>
        <p:spPr bwMode="auto">
          <a:xfrm>
            <a:off x="5867400" y="3733800"/>
            <a:ext cx="3276600" cy="1006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A </a:t>
            </a:r>
            <a:r>
              <a:rPr lang="en-US" altLang="en-US" sz="2000" i="1">
                <a:latin typeface="Arial" panose="020B0604020202020204" pitchFamily="34" charset="0"/>
              </a:rPr>
              <a:t>lahar</a:t>
            </a:r>
            <a:r>
              <a:rPr lang="en-US" altLang="en-US" sz="2000">
                <a:latin typeface="Arial" panose="020B0604020202020204" pitchFamily="34" charset="0"/>
              </a:rPr>
              <a:t> is a mudflow or debris flow consisting mainly of volcanic material.</a:t>
            </a:r>
          </a:p>
        </p:txBody>
      </p:sp>
      <p:sp>
        <p:nvSpPr>
          <p:cNvPr id="6148" name="Text Box 1028"/>
          <p:cNvSpPr txBox="1">
            <a:spLocks noChangeArrowheads="1"/>
          </p:cNvSpPr>
          <p:nvPr/>
        </p:nvSpPr>
        <p:spPr bwMode="auto">
          <a:xfrm>
            <a:off x="228600" y="838200"/>
            <a:ext cx="8686800" cy="230832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2575" indent="-282575">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eaLnBrk="1" hangingPunct="1">
              <a:buFontTx/>
              <a:buChar char="•"/>
            </a:pPr>
            <a:r>
              <a:rPr lang="en-US" altLang="en-US" sz="2400" dirty="0">
                <a:latin typeface="Arial" panose="020B0604020202020204" pitchFamily="34" charset="0"/>
              </a:rPr>
              <a:t>A </a:t>
            </a:r>
            <a:r>
              <a:rPr lang="en-US" altLang="en-US" sz="2400" b="1" i="1" dirty="0">
                <a:solidFill>
                  <a:srgbClr val="FF0000"/>
                </a:solidFill>
                <a:latin typeface="Arial" panose="020B0604020202020204" pitchFamily="34" charset="0"/>
              </a:rPr>
              <a:t>fall</a:t>
            </a:r>
            <a:r>
              <a:rPr lang="en-US" altLang="en-US" sz="2400" b="1" dirty="0">
                <a:solidFill>
                  <a:srgbClr val="FF0000"/>
                </a:solidFill>
                <a:latin typeface="Arial" panose="020B0604020202020204" pitchFamily="34" charset="0"/>
              </a:rPr>
              <a:t> </a:t>
            </a:r>
            <a:r>
              <a:rPr lang="en-US" altLang="en-US" sz="2400" dirty="0">
                <a:latin typeface="Arial" panose="020B0604020202020204" pitchFamily="34" charset="0"/>
              </a:rPr>
              <a:t>is a mass movement where singular or multiple blocks of rock plunge from a height.</a:t>
            </a:r>
          </a:p>
          <a:p>
            <a:pPr eaLnBrk="1" hangingPunct="1">
              <a:buFontTx/>
              <a:buChar char="•"/>
            </a:pPr>
            <a:r>
              <a:rPr lang="en-US" altLang="en-US" sz="2400" dirty="0">
                <a:latin typeface="Arial" panose="020B0604020202020204" pitchFamily="34" charset="0"/>
              </a:rPr>
              <a:t>A </a:t>
            </a:r>
            <a:r>
              <a:rPr lang="en-US" altLang="en-US" sz="2400" b="1" i="1" dirty="0">
                <a:solidFill>
                  <a:srgbClr val="FF0000"/>
                </a:solidFill>
                <a:latin typeface="Arial" panose="020B0604020202020204" pitchFamily="34" charset="0"/>
              </a:rPr>
              <a:t>slide</a:t>
            </a:r>
            <a:r>
              <a:rPr lang="en-US" altLang="en-US" sz="2400" dirty="0">
                <a:latin typeface="Arial" panose="020B0604020202020204" pitchFamily="34" charset="0"/>
              </a:rPr>
              <a:t> is a mass movement that occurs as one unit. </a:t>
            </a:r>
          </a:p>
          <a:p>
            <a:pPr eaLnBrk="1" hangingPunct="1">
              <a:buFontTx/>
              <a:buChar char="•"/>
            </a:pPr>
            <a:r>
              <a:rPr lang="en-US" altLang="en-US" sz="2400" dirty="0">
                <a:latin typeface="Arial" panose="020B0604020202020204" pitchFamily="34" charset="0"/>
              </a:rPr>
              <a:t>A </a:t>
            </a:r>
            <a:r>
              <a:rPr lang="en-US" altLang="en-US" sz="2400" b="1" i="1" dirty="0">
                <a:solidFill>
                  <a:srgbClr val="FF0000"/>
                </a:solidFill>
                <a:latin typeface="Arial" panose="020B0604020202020204" pitchFamily="34" charset="0"/>
              </a:rPr>
              <a:t>flow</a:t>
            </a:r>
            <a:r>
              <a:rPr lang="en-US" altLang="en-US" sz="2400" dirty="0">
                <a:latin typeface="Arial" panose="020B0604020202020204" pitchFamily="34" charset="0"/>
              </a:rPr>
              <a:t> is a mass movement that is internally chaotic and turbulent. What begins as a slide may become flow as it moves downslope and disaggregates.</a:t>
            </a:r>
          </a:p>
        </p:txBody>
      </p:sp>
      <p:sp>
        <p:nvSpPr>
          <p:cNvPr id="6149" name="Text Box 1029"/>
          <p:cNvSpPr txBox="1">
            <a:spLocks noChangeArrowheads="1"/>
          </p:cNvSpPr>
          <p:nvPr/>
        </p:nvSpPr>
        <p:spPr bwMode="auto">
          <a:xfrm>
            <a:off x="0" y="3276600"/>
            <a:ext cx="5791200" cy="3444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eaLnBrk="1" hangingPunct="1"/>
            <a:r>
              <a:rPr lang="en-US" altLang="en-US" sz="2000" dirty="0">
                <a:latin typeface="Arial" panose="020B0604020202020204" pitchFamily="34" charset="0"/>
              </a:rPr>
              <a:t>Slides and flows begin in areas of steep slope, but after accelerating may continue to spill over land of low slope at moderate speed for substantial distance.</a:t>
            </a:r>
          </a:p>
          <a:p>
            <a:pPr algn="ctr" eaLnBrk="1" hangingPunct="1"/>
            <a:endParaRPr lang="en-US" altLang="en-US" sz="2000" dirty="0">
              <a:latin typeface="Arial" panose="020B0604020202020204" pitchFamily="34" charset="0"/>
            </a:endParaRPr>
          </a:p>
          <a:p>
            <a:pPr eaLnBrk="1" hangingPunct="1"/>
            <a:r>
              <a:rPr lang="en-US" altLang="en-US" sz="2000" dirty="0">
                <a:latin typeface="Arial" panose="020B0604020202020204" pitchFamily="34" charset="0"/>
              </a:rPr>
              <a:t>Their specific names derive from the material they carry: rock, debris, earth, and mud being the most common.</a:t>
            </a:r>
          </a:p>
          <a:p>
            <a:pPr algn="ctr" eaLnBrk="1" hangingPunct="1"/>
            <a:endParaRPr lang="en-US" altLang="en-US" sz="2000" dirty="0">
              <a:latin typeface="Arial" panose="020B0604020202020204" pitchFamily="34" charset="0"/>
            </a:endParaRPr>
          </a:p>
          <a:p>
            <a:pPr eaLnBrk="1" hangingPunct="1"/>
            <a:r>
              <a:rPr lang="en-US" altLang="en-US" sz="2000" dirty="0">
                <a:latin typeface="Arial" panose="020B0604020202020204" pitchFamily="34" charset="0"/>
              </a:rPr>
              <a:t>The term </a:t>
            </a:r>
            <a:r>
              <a:rPr lang="en-US" altLang="en-US" sz="2000" i="1" dirty="0">
                <a:latin typeface="Arial" panose="020B0604020202020204" pitchFamily="34" charset="0"/>
              </a:rPr>
              <a:t>avalanche</a:t>
            </a:r>
            <a:r>
              <a:rPr lang="en-US" altLang="en-US" sz="2000" dirty="0">
                <a:latin typeface="Arial" panose="020B0604020202020204" pitchFamily="34" charset="0"/>
              </a:rPr>
              <a:t> refers to a debris flow made up in large part of snow and ice.</a:t>
            </a:r>
          </a:p>
        </p:txBody>
      </p:sp>
      <p:pic>
        <p:nvPicPr>
          <p:cNvPr id="6150" name="Picture 1030" descr="C:\My Documents\Paul\teaching\du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4724400"/>
            <a:ext cx="3276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1562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0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1" name="Rectangle 1026"/>
          <p:cNvSpPr>
            <a:spLocks noGrp="1" noChangeArrowheads="1"/>
          </p:cNvSpPr>
          <p:nvPr>
            <p:ph type="ctrTitle"/>
          </p:nvPr>
        </p:nvSpPr>
        <p:spPr>
          <a:xfrm>
            <a:off x="914400" y="0"/>
            <a:ext cx="7315200" cy="762000"/>
          </a:xfrm>
          <a:solidFill>
            <a:schemeClr val="bg1"/>
          </a:solidFill>
        </p:spPr>
        <p:txBody>
          <a:bodyPr anchor="ctr"/>
          <a:lstStyle/>
          <a:p>
            <a:pPr eaLnBrk="1" hangingPunct="1"/>
            <a:r>
              <a:rPr lang="en-US" altLang="en-US" sz="3600">
                <a:latin typeface="Arial" panose="020B0604020202020204" pitchFamily="34" charset="0"/>
              </a:rPr>
              <a:t>                        Falls</a:t>
            </a:r>
          </a:p>
        </p:txBody>
      </p:sp>
      <p:sp>
        <p:nvSpPr>
          <p:cNvPr id="7172" name="Text Box 1029"/>
          <p:cNvSpPr txBox="1">
            <a:spLocks noChangeArrowheads="1"/>
          </p:cNvSpPr>
          <p:nvPr/>
        </p:nvSpPr>
        <p:spPr bwMode="auto">
          <a:xfrm>
            <a:off x="304800" y="4648200"/>
            <a:ext cx="15240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talus</a:t>
            </a:r>
          </a:p>
        </p:txBody>
      </p:sp>
      <p:sp>
        <p:nvSpPr>
          <p:cNvPr id="7173" name="Line 1034"/>
          <p:cNvSpPr>
            <a:spLocks noChangeShapeType="1"/>
          </p:cNvSpPr>
          <p:nvPr/>
        </p:nvSpPr>
        <p:spPr bwMode="auto">
          <a:xfrm flipV="1">
            <a:off x="1524000" y="4191000"/>
            <a:ext cx="838200" cy="685800"/>
          </a:xfrm>
          <a:prstGeom prst="line">
            <a:avLst/>
          </a:prstGeom>
          <a:noFill/>
          <a:ln w="34925">
            <a:solidFill>
              <a:schemeClr val="tx1"/>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NZ"/>
          </a:p>
        </p:txBody>
      </p:sp>
    </p:spTree>
    <p:extLst>
      <p:ext uri="{BB962C8B-B14F-4D97-AF65-F5344CB8AC3E}">
        <p14:creationId xmlns:p14="http://schemas.microsoft.com/office/powerpoint/2010/main" val="22566518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9600"/>
            <a:ext cx="8382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Text Box 3"/>
          <p:cNvSpPr txBox="1">
            <a:spLocks noChangeArrowheads="1"/>
          </p:cNvSpPr>
          <p:nvPr/>
        </p:nvSpPr>
        <p:spPr bwMode="auto">
          <a:xfrm>
            <a:off x="0" y="6003925"/>
            <a:ext cx="12954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 </a:t>
            </a:r>
          </a:p>
        </p:txBody>
      </p:sp>
      <p:sp>
        <p:nvSpPr>
          <p:cNvPr id="8196" name="Rectangle 9"/>
          <p:cNvSpPr>
            <a:spLocks noChangeArrowheads="1"/>
          </p:cNvSpPr>
          <p:nvPr/>
        </p:nvSpPr>
        <p:spPr bwMode="auto">
          <a:xfrm>
            <a:off x="4114800" y="533400"/>
            <a:ext cx="40386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3600">
                <a:solidFill>
                  <a:schemeClr val="tx2"/>
                </a:solidFill>
                <a:latin typeface="Arial" panose="020B0604020202020204" pitchFamily="34" charset="0"/>
              </a:rPr>
              <a:t> </a:t>
            </a:r>
          </a:p>
        </p:txBody>
      </p:sp>
      <p:sp>
        <p:nvSpPr>
          <p:cNvPr id="8197" name="Rectangle 2"/>
          <p:cNvSpPr>
            <a:spLocks noGrp="1" noChangeArrowheads="1"/>
          </p:cNvSpPr>
          <p:nvPr>
            <p:ph type="ctrTitle"/>
          </p:nvPr>
        </p:nvSpPr>
        <p:spPr>
          <a:xfrm>
            <a:off x="609600" y="76200"/>
            <a:ext cx="7772400" cy="685800"/>
          </a:xfrm>
          <a:solidFill>
            <a:schemeClr val="bg1"/>
          </a:solidFill>
        </p:spPr>
        <p:txBody>
          <a:bodyPr anchor="ctr"/>
          <a:lstStyle/>
          <a:p>
            <a:pPr eaLnBrk="1" hangingPunct="1"/>
            <a:r>
              <a:rPr lang="en-US" altLang="en-US" sz="3600">
                <a:latin typeface="Arial" panose="020B0604020202020204" pitchFamily="34" charset="0"/>
              </a:rPr>
              <a:t>Slides</a:t>
            </a:r>
          </a:p>
        </p:txBody>
      </p:sp>
    </p:spTree>
    <p:extLst>
      <p:ext uri="{BB962C8B-B14F-4D97-AF65-F5344CB8AC3E}">
        <p14:creationId xmlns:p14="http://schemas.microsoft.com/office/powerpoint/2010/main" val="34520838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76200" y="304800"/>
            <a:ext cx="4038600" cy="685800"/>
          </a:xfrm>
          <a:solidFill>
            <a:schemeClr val="bg1"/>
          </a:solidFill>
        </p:spPr>
        <p:txBody>
          <a:bodyPr anchor="ctr"/>
          <a:lstStyle/>
          <a:p>
            <a:pPr eaLnBrk="1" hangingPunct="1"/>
            <a:r>
              <a:rPr lang="en-US" altLang="en-US" sz="3600">
                <a:latin typeface="Arial" panose="020B0604020202020204" pitchFamily="34" charset="0"/>
              </a:rPr>
              <a:t>Slides</a:t>
            </a:r>
          </a:p>
        </p:txBody>
      </p:sp>
      <p:sp>
        <p:nvSpPr>
          <p:cNvPr id="9219" name="Text Box 4"/>
          <p:cNvSpPr txBox="1">
            <a:spLocks noChangeArrowheads="1"/>
          </p:cNvSpPr>
          <p:nvPr/>
        </p:nvSpPr>
        <p:spPr bwMode="auto">
          <a:xfrm>
            <a:off x="190500" y="1295400"/>
            <a:ext cx="3886200" cy="44735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lnSpc>
                <a:spcPct val="120000"/>
              </a:lnSpc>
            </a:pPr>
            <a:r>
              <a:rPr lang="en-US" altLang="en-US" sz="2400">
                <a:latin typeface="Arial" panose="020B0604020202020204" pitchFamily="34" charset="0"/>
              </a:rPr>
              <a:t>This is a typical landslide.</a:t>
            </a:r>
          </a:p>
          <a:p>
            <a:pPr algn="ctr" eaLnBrk="1" hangingPunct="1">
              <a:lnSpc>
                <a:spcPct val="120000"/>
              </a:lnSpc>
            </a:pPr>
            <a:r>
              <a:rPr lang="en-US" altLang="en-US" sz="2400">
                <a:latin typeface="Arial" panose="020B0604020202020204" pitchFamily="34" charset="0"/>
              </a:rPr>
              <a:t>Note that materials hold together in more-or-less singular blocks.</a:t>
            </a:r>
          </a:p>
          <a:p>
            <a:pPr algn="ctr" eaLnBrk="1" hangingPunct="1">
              <a:lnSpc>
                <a:spcPct val="120000"/>
              </a:lnSpc>
            </a:pPr>
            <a:endParaRPr lang="en-US" altLang="en-US" sz="2400">
              <a:latin typeface="Arial" panose="020B0604020202020204" pitchFamily="34" charset="0"/>
            </a:endParaRPr>
          </a:p>
          <a:p>
            <a:pPr algn="ctr" eaLnBrk="1" hangingPunct="1">
              <a:lnSpc>
                <a:spcPct val="120000"/>
              </a:lnSpc>
            </a:pPr>
            <a:r>
              <a:rPr lang="en-US" altLang="en-US" sz="2400">
                <a:latin typeface="Arial" panose="020B0604020202020204" pitchFamily="34" charset="0"/>
              </a:rPr>
              <a:t>As is common, when the slide blocks reach a lower slope, they break up (becoming a debris flow in this case). </a:t>
            </a:r>
          </a:p>
        </p:txBody>
      </p:sp>
      <p:pic>
        <p:nvPicPr>
          <p:cNvPr id="9220" name="Picture 7" descr="C:\My Documents\Paul\teaching\du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2288" y="0"/>
            <a:ext cx="4964112" cy="739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8"/>
          <p:cNvSpPr txBox="1">
            <a:spLocks noChangeArrowheads="1"/>
          </p:cNvSpPr>
          <p:nvPr/>
        </p:nvSpPr>
        <p:spPr bwMode="auto">
          <a:xfrm>
            <a:off x="685800" y="6216650"/>
            <a:ext cx="388620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r>
              <a:rPr lang="en-US" altLang="en-US" sz="1800">
                <a:latin typeface="Arial" panose="020B0604020202020204" pitchFamily="34" charset="0"/>
              </a:rPr>
              <a:t>The La Conchita landslide, near Santa Barbara, CA, Spring, 1995.</a:t>
            </a:r>
          </a:p>
        </p:txBody>
      </p:sp>
    </p:spTree>
    <p:extLst>
      <p:ext uri="{BB962C8B-B14F-4D97-AF65-F5344CB8AC3E}">
        <p14:creationId xmlns:p14="http://schemas.microsoft.com/office/powerpoint/2010/main" val="2704772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13795802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3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609600"/>
            <a:ext cx="8115300" cy="608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1026"/>
          <p:cNvSpPr>
            <a:spLocks noGrp="1" noChangeArrowheads="1"/>
          </p:cNvSpPr>
          <p:nvPr>
            <p:ph type="ctrTitle"/>
          </p:nvPr>
        </p:nvSpPr>
        <p:spPr>
          <a:xfrm>
            <a:off x="609600" y="76200"/>
            <a:ext cx="7772400" cy="685800"/>
          </a:xfrm>
          <a:solidFill>
            <a:schemeClr val="bg1"/>
          </a:solidFill>
        </p:spPr>
        <p:txBody>
          <a:bodyPr anchor="ctr"/>
          <a:lstStyle/>
          <a:p>
            <a:pPr eaLnBrk="1" hangingPunct="1"/>
            <a:r>
              <a:rPr lang="en-US" altLang="en-US" sz="3600">
                <a:latin typeface="Arial" panose="020B0604020202020204" pitchFamily="34" charset="0"/>
              </a:rPr>
              <a:t>Flows</a:t>
            </a:r>
          </a:p>
        </p:txBody>
      </p:sp>
      <p:sp>
        <p:nvSpPr>
          <p:cNvPr id="10244" name="Text Box 1027"/>
          <p:cNvSpPr txBox="1">
            <a:spLocks noChangeArrowheads="1"/>
          </p:cNvSpPr>
          <p:nvPr/>
        </p:nvSpPr>
        <p:spPr bwMode="auto">
          <a:xfrm>
            <a:off x="1524000" y="6384925"/>
            <a:ext cx="10668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endParaRPr lang="en-US" altLang="en-US" sz="2000">
              <a:latin typeface="Arial" panose="020B0604020202020204" pitchFamily="34" charset="0"/>
            </a:endParaRPr>
          </a:p>
        </p:txBody>
      </p:sp>
      <p:sp>
        <p:nvSpPr>
          <p:cNvPr id="10245" name="Text Box 1032"/>
          <p:cNvSpPr txBox="1">
            <a:spLocks noChangeArrowheads="1"/>
          </p:cNvSpPr>
          <p:nvPr/>
        </p:nvSpPr>
        <p:spPr bwMode="auto">
          <a:xfrm>
            <a:off x="838200" y="762000"/>
            <a:ext cx="13716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endParaRPr lang="en-US" altLang="en-US" sz="2000">
              <a:latin typeface="Arial" panose="020B0604020202020204" pitchFamily="34" charset="0"/>
            </a:endParaRPr>
          </a:p>
        </p:txBody>
      </p:sp>
    </p:spTree>
    <p:extLst>
      <p:ext uri="{BB962C8B-B14F-4D97-AF65-F5344CB8AC3E}">
        <p14:creationId xmlns:p14="http://schemas.microsoft.com/office/powerpoint/2010/main" val="31770583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ctrTitle"/>
          </p:nvPr>
        </p:nvSpPr>
        <p:spPr>
          <a:xfrm>
            <a:off x="0" y="0"/>
            <a:ext cx="9144000" cy="838200"/>
          </a:xfrm>
          <a:solidFill>
            <a:schemeClr val="bg1"/>
          </a:solidFill>
        </p:spPr>
        <p:txBody>
          <a:bodyPr anchor="ctr"/>
          <a:lstStyle/>
          <a:p>
            <a:pPr eaLnBrk="1" hangingPunct="1"/>
            <a:r>
              <a:rPr lang="en-US" altLang="en-US" sz="3600" u="sng">
                <a:latin typeface="Arial" panose="020B0604020202020204" pitchFamily="34" charset="0"/>
              </a:rPr>
              <a:t>Optimal Conditions for Falls, Slides, Flows:</a:t>
            </a:r>
          </a:p>
        </p:txBody>
      </p:sp>
      <p:sp>
        <p:nvSpPr>
          <p:cNvPr id="11267" name="Text Box 1029"/>
          <p:cNvSpPr txBox="1">
            <a:spLocks noChangeArrowheads="1"/>
          </p:cNvSpPr>
          <p:nvPr/>
        </p:nvSpPr>
        <p:spPr bwMode="auto">
          <a:xfrm>
            <a:off x="609600" y="762000"/>
            <a:ext cx="8229600" cy="574311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3838" indent="-223838">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eaLnBrk="1" hangingPunct="1">
              <a:lnSpc>
                <a:spcPct val="90000"/>
              </a:lnSpc>
              <a:buFontTx/>
              <a:buChar char="•"/>
            </a:pPr>
            <a:r>
              <a:rPr lang="en-US" altLang="en-US" sz="2400" dirty="0">
                <a:latin typeface="Arial" panose="020B0604020202020204" pitchFamily="34" charset="0"/>
              </a:rPr>
              <a:t>Occur near the bases or tops of slopes.</a:t>
            </a:r>
          </a:p>
          <a:p>
            <a:pPr eaLnBrk="1" hangingPunct="1">
              <a:lnSpc>
                <a:spcPct val="90000"/>
              </a:lnSpc>
              <a:buFontTx/>
              <a:buChar char="•"/>
            </a:pPr>
            <a:endParaRPr lang="en-US" altLang="en-US" sz="2400" dirty="0">
              <a:latin typeface="Arial" panose="020B0604020202020204" pitchFamily="34" charset="0"/>
            </a:endParaRPr>
          </a:p>
          <a:p>
            <a:pPr eaLnBrk="1" hangingPunct="1">
              <a:lnSpc>
                <a:spcPct val="90000"/>
              </a:lnSpc>
              <a:buFontTx/>
              <a:buChar char="•"/>
            </a:pPr>
            <a:r>
              <a:rPr lang="en-US" altLang="en-US" sz="2400" dirty="0">
                <a:latin typeface="Arial" panose="020B0604020202020204" pitchFamily="34" charset="0"/>
              </a:rPr>
              <a:t>Rock falls require fractured rock exposures.</a:t>
            </a:r>
          </a:p>
          <a:p>
            <a:pPr eaLnBrk="1" hangingPunct="1">
              <a:lnSpc>
                <a:spcPct val="90000"/>
              </a:lnSpc>
              <a:buFontTx/>
              <a:buChar char="•"/>
            </a:pPr>
            <a:endParaRPr lang="en-US" altLang="en-US" sz="2400" dirty="0">
              <a:latin typeface="Arial" panose="020B0604020202020204" pitchFamily="34" charset="0"/>
            </a:endParaRPr>
          </a:p>
          <a:p>
            <a:pPr eaLnBrk="1" hangingPunct="1">
              <a:lnSpc>
                <a:spcPct val="90000"/>
              </a:lnSpc>
              <a:buFontTx/>
              <a:buChar char="•"/>
            </a:pPr>
            <a:r>
              <a:rPr lang="en-US" altLang="en-US" sz="2400" dirty="0">
                <a:latin typeface="Arial" panose="020B0604020202020204" pitchFamily="34" charset="0"/>
              </a:rPr>
              <a:t>Slides begin along contacts between layers of rock, soil.</a:t>
            </a:r>
          </a:p>
          <a:p>
            <a:pPr eaLnBrk="1" hangingPunct="1">
              <a:lnSpc>
                <a:spcPct val="90000"/>
              </a:lnSpc>
              <a:buFontTx/>
              <a:buChar char="•"/>
            </a:pPr>
            <a:endParaRPr lang="en-US" altLang="en-US" sz="2400" dirty="0">
              <a:latin typeface="Arial" panose="020B0604020202020204" pitchFamily="34" charset="0"/>
            </a:endParaRPr>
          </a:p>
          <a:p>
            <a:pPr eaLnBrk="1" hangingPunct="1">
              <a:lnSpc>
                <a:spcPct val="90000"/>
              </a:lnSpc>
              <a:buFontTx/>
              <a:buChar char="•"/>
            </a:pPr>
            <a:r>
              <a:rPr lang="en-US" altLang="en-US" sz="2400" dirty="0">
                <a:latin typeface="Arial" panose="020B0604020202020204" pitchFamily="34" charset="0"/>
              </a:rPr>
              <a:t>Where surface vegetation is destroyed by fires, followed by rainfall </a:t>
            </a:r>
            <a:r>
              <a:rPr lang="en-US" altLang="en-US" sz="3600" b="1" dirty="0">
                <a:latin typeface="Arial" panose="020B0604020202020204" pitchFamily="34" charset="0"/>
                <a:sym typeface="Wingdings 2" panose="05020102010507070707" pitchFamily="18" charset="2"/>
              </a:rPr>
              <a:t></a:t>
            </a:r>
            <a:endParaRPr lang="en-US" altLang="en-US" sz="2400" b="1" dirty="0">
              <a:latin typeface="Arial" panose="020B0604020202020204" pitchFamily="34" charset="0"/>
            </a:endParaRPr>
          </a:p>
          <a:p>
            <a:pPr eaLnBrk="1" hangingPunct="1">
              <a:lnSpc>
                <a:spcPct val="90000"/>
              </a:lnSpc>
              <a:buFontTx/>
              <a:buChar char="•"/>
            </a:pPr>
            <a:endParaRPr lang="en-US" altLang="en-US" sz="2400" dirty="0">
              <a:latin typeface="Arial" panose="020B0604020202020204" pitchFamily="34" charset="0"/>
            </a:endParaRPr>
          </a:p>
          <a:p>
            <a:pPr>
              <a:lnSpc>
                <a:spcPct val="90000"/>
              </a:lnSpc>
              <a:buFontTx/>
              <a:buChar char="•"/>
            </a:pPr>
            <a:r>
              <a:rPr lang="en-US" altLang="en-US" sz="2400" dirty="0" err="1">
                <a:latin typeface="Arial" panose="020B0604020202020204" pitchFamily="34" charset="0"/>
              </a:rPr>
              <a:t>Roadcuts</a:t>
            </a:r>
            <a:r>
              <a:rPr lang="en-US" altLang="en-US" sz="2400" dirty="0">
                <a:latin typeface="Arial" panose="020B0604020202020204" pitchFamily="34" charset="0"/>
              </a:rPr>
              <a:t> or other areas of altered or excavated slopes </a:t>
            </a:r>
            <a:r>
              <a:rPr lang="en-US" altLang="en-US" sz="3600" b="1" dirty="0">
                <a:latin typeface="Arial" panose="020B0604020202020204" pitchFamily="34" charset="0"/>
                <a:sym typeface="Wingdings 2" panose="05020102010507070707" pitchFamily="18" charset="2"/>
              </a:rPr>
              <a:t></a:t>
            </a:r>
            <a:endParaRPr lang="en-US" altLang="en-US" sz="2400" dirty="0">
              <a:latin typeface="Arial" panose="020B0604020202020204" pitchFamily="34" charset="0"/>
            </a:endParaRPr>
          </a:p>
          <a:p>
            <a:pPr eaLnBrk="1" hangingPunct="1">
              <a:lnSpc>
                <a:spcPct val="90000"/>
              </a:lnSpc>
              <a:buFontTx/>
              <a:buChar char="•"/>
            </a:pPr>
            <a:endParaRPr lang="en-US" altLang="en-US" sz="2400" dirty="0">
              <a:latin typeface="Arial" panose="020B0604020202020204" pitchFamily="34" charset="0"/>
            </a:endParaRPr>
          </a:p>
          <a:p>
            <a:pPr eaLnBrk="1" hangingPunct="1">
              <a:lnSpc>
                <a:spcPct val="90000"/>
              </a:lnSpc>
              <a:buFontTx/>
              <a:buChar char="•"/>
            </a:pPr>
            <a:r>
              <a:rPr lang="en-US" altLang="en-US" sz="2400" dirty="0">
                <a:latin typeface="Arial" panose="020B0604020202020204" pitchFamily="34" charset="0"/>
              </a:rPr>
              <a:t>Volcanoes are common targets for such mass movement because of the fine, loose sediment.</a:t>
            </a:r>
          </a:p>
          <a:p>
            <a:pPr eaLnBrk="1" hangingPunct="1">
              <a:lnSpc>
                <a:spcPct val="90000"/>
              </a:lnSpc>
              <a:buFontTx/>
              <a:buChar char="•"/>
            </a:pPr>
            <a:endParaRPr lang="en-US" altLang="en-US" sz="2400" dirty="0">
              <a:latin typeface="Arial" panose="020B0604020202020204" pitchFamily="34" charset="0"/>
            </a:endParaRPr>
          </a:p>
          <a:p>
            <a:pPr eaLnBrk="1" hangingPunct="1">
              <a:lnSpc>
                <a:spcPct val="90000"/>
              </a:lnSpc>
              <a:buFontTx/>
              <a:buChar char="•"/>
            </a:pPr>
            <a:r>
              <a:rPr lang="en-US" altLang="en-US" sz="2400" dirty="0">
                <a:latin typeface="Arial" panose="020B0604020202020204" pitchFamily="34" charset="0"/>
              </a:rPr>
              <a:t>All of these are made more prevalent by earthquakes that  trigger.</a:t>
            </a:r>
          </a:p>
        </p:txBody>
      </p:sp>
    </p:spTree>
    <p:extLst>
      <p:ext uri="{BB962C8B-B14F-4D97-AF65-F5344CB8AC3E}">
        <p14:creationId xmlns:p14="http://schemas.microsoft.com/office/powerpoint/2010/main" val="607020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33" descr="C:\@wwnorton\images\16\EA Fig 16.17a-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775" y="533400"/>
            <a:ext cx="89122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1026"/>
          <p:cNvSpPr>
            <a:spLocks noGrp="1" noChangeArrowheads="1"/>
          </p:cNvSpPr>
          <p:nvPr>
            <p:ph type="ctrTitle"/>
          </p:nvPr>
        </p:nvSpPr>
        <p:spPr>
          <a:xfrm>
            <a:off x="0" y="0"/>
            <a:ext cx="9144000" cy="609600"/>
          </a:xfrm>
          <a:solidFill>
            <a:schemeClr val="bg1"/>
          </a:solidFill>
        </p:spPr>
        <p:txBody>
          <a:bodyPr anchor="ctr"/>
          <a:lstStyle/>
          <a:p>
            <a:pPr eaLnBrk="1" hangingPunct="1"/>
            <a:r>
              <a:rPr lang="en-US" altLang="en-US" sz="3600" dirty="0">
                <a:solidFill>
                  <a:schemeClr val="tx1"/>
                </a:solidFill>
                <a:latin typeface="Arial" panose="020B0604020202020204" pitchFamily="34" charset="0"/>
              </a:rPr>
              <a:t>Geology Contributes to Mass movement</a:t>
            </a:r>
          </a:p>
        </p:txBody>
      </p:sp>
      <p:sp>
        <p:nvSpPr>
          <p:cNvPr id="13316" name="Text Box 1031"/>
          <p:cNvSpPr txBox="1">
            <a:spLocks noChangeArrowheads="1"/>
          </p:cNvSpPr>
          <p:nvPr/>
        </p:nvSpPr>
        <p:spPr bwMode="auto">
          <a:xfrm>
            <a:off x="0" y="2667000"/>
            <a:ext cx="9144000" cy="10525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lnSpc>
                <a:spcPct val="130000"/>
              </a:lnSpc>
            </a:pPr>
            <a:r>
              <a:rPr lang="en-US" altLang="en-US" sz="2400" dirty="0">
                <a:latin typeface="Arial" panose="020B0604020202020204" pitchFamily="34" charset="0"/>
              </a:rPr>
              <a:t>Mass movement will exploit geological discontinuities, </a:t>
            </a:r>
          </a:p>
          <a:p>
            <a:pPr algn="ctr" eaLnBrk="1" hangingPunct="1">
              <a:lnSpc>
                <a:spcPct val="130000"/>
              </a:lnSpc>
            </a:pPr>
            <a:r>
              <a:rPr lang="en-US" altLang="en-US" sz="2400" dirty="0">
                <a:latin typeface="Arial" panose="020B0604020202020204" pitchFamily="34" charset="0"/>
              </a:rPr>
              <a:t>or parts of rock/soil that have some preferred weakness. </a:t>
            </a:r>
          </a:p>
        </p:txBody>
      </p:sp>
      <p:pic>
        <p:nvPicPr>
          <p:cNvPr id="13317" name="Picture 1034" descr="C:\@wwnorton\images\16\EA Fig 16.18a,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788" y="3724275"/>
            <a:ext cx="713581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86689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ctrTitle"/>
          </p:nvPr>
        </p:nvSpPr>
        <p:spPr>
          <a:xfrm>
            <a:off x="0" y="0"/>
            <a:ext cx="2819400" cy="1676400"/>
          </a:xfrm>
          <a:extLst>
            <a:ext uri="{909E8E84-426E-40DD-AFC4-6F175D3DCCD1}">
              <a14:hiddenFill xmlns:a14="http://schemas.microsoft.com/office/drawing/2010/main">
                <a:solidFill>
                  <a:srgbClr val="00FF00">
                    <a:alpha val="50195"/>
                  </a:srgbClr>
                </a:solidFill>
              </a14:hiddenFill>
            </a:ext>
          </a:extLst>
        </p:spPr>
        <p:txBody>
          <a:bodyPr anchor="ctr"/>
          <a:lstStyle/>
          <a:p>
            <a:pPr eaLnBrk="1" hangingPunct="1"/>
            <a:r>
              <a:rPr lang="en-US" altLang="en-US" sz="3600" dirty="0" err="1">
                <a:solidFill>
                  <a:schemeClr val="tx1"/>
                </a:solidFill>
                <a:latin typeface="Arial" panose="020B0604020202020204" pitchFamily="34" charset="0"/>
              </a:rPr>
              <a:t>Gros</a:t>
            </a:r>
            <a:r>
              <a:rPr lang="en-US" altLang="en-US" sz="3600" dirty="0">
                <a:solidFill>
                  <a:schemeClr val="tx1"/>
                </a:solidFill>
                <a:latin typeface="Arial" panose="020B0604020202020204" pitchFamily="34" charset="0"/>
              </a:rPr>
              <a:t> </a:t>
            </a:r>
            <a:r>
              <a:rPr lang="en-US" altLang="en-US" sz="3600" dirty="0" err="1">
                <a:solidFill>
                  <a:schemeClr val="tx1"/>
                </a:solidFill>
                <a:latin typeface="Arial" panose="020B0604020202020204" pitchFamily="34" charset="0"/>
              </a:rPr>
              <a:t>Ventre</a:t>
            </a:r>
            <a:r>
              <a:rPr lang="en-US" altLang="en-US" sz="3600" dirty="0">
                <a:solidFill>
                  <a:schemeClr val="tx1"/>
                </a:solidFill>
                <a:latin typeface="Arial" panose="020B0604020202020204" pitchFamily="34" charset="0"/>
              </a:rPr>
              <a:t> River, WY, 1925</a:t>
            </a:r>
          </a:p>
        </p:txBody>
      </p:sp>
      <p:sp>
        <p:nvSpPr>
          <p:cNvPr id="22531" name="Text Box 5"/>
          <p:cNvSpPr txBox="1">
            <a:spLocks noChangeArrowheads="1"/>
          </p:cNvSpPr>
          <p:nvPr/>
        </p:nvSpPr>
        <p:spPr bwMode="auto">
          <a:xfrm>
            <a:off x="0" y="1914525"/>
            <a:ext cx="2819400" cy="474591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Times New Roman" panose="02020603050405020304" pitchFamily="18" charset="0"/>
              </a:defRPr>
            </a:lvl1pPr>
            <a:lvl2pPr marL="742950" indent="-285750">
              <a:defRPr sz="2200">
                <a:solidFill>
                  <a:schemeClr val="tx1"/>
                </a:solidFill>
                <a:latin typeface="Times New Roman" panose="02020603050405020304" pitchFamily="18" charset="0"/>
              </a:defRPr>
            </a:lvl2pPr>
            <a:lvl3pPr marL="1143000" indent="-228600">
              <a:defRPr sz="2200">
                <a:solidFill>
                  <a:schemeClr val="tx1"/>
                </a:solidFill>
                <a:latin typeface="Times New Roman" panose="02020603050405020304" pitchFamily="18" charset="0"/>
              </a:defRPr>
            </a:lvl3pPr>
            <a:lvl4pPr marL="1600200" indent="-228600">
              <a:defRPr sz="2200">
                <a:solidFill>
                  <a:schemeClr val="tx1"/>
                </a:solidFill>
                <a:latin typeface="Times New Roman" panose="02020603050405020304" pitchFamily="18" charset="0"/>
              </a:defRPr>
            </a:lvl4pPr>
            <a:lvl5pPr marL="2057400" indent="-228600">
              <a:defRPr sz="2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200">
                <a:solidFill>
                  <a:schemeClr val="tx1"/>
                </a:solidFill>
                <a:latin typeface="Times New Roman" panose="02020603050405020304" pitchFamily="18" charset="0"/>
              </a:defRPr>
            </a:lvl9pPr>
          </a:lstStyle>
          <a:p>
            <a:pPr algn="ctr" eaLnBrk="1" hangingPunct="1">
              <a:lnSpc>
                <a:spcPct val="140000"/>
              </a:lnSpc>
            </a:pPr>
            <a:r>
              <a:rPr lang="en-US" altLang="en-US" sz="2400" dirty="0">
                <a:latin typeface="Arial" panose="020B0604020202020204" pitchFamily="34" charset="0"/>
              </a:rPr>
              <a:t>We see geology playing the starring role in the potential for mass movement: </a:t>
            </a:r>
          </a:p>
          <a:p>
            <a:pPr algn="ctr" eaLnBrk="1" hangingPunct="1">
              <a:lnSpc>
                <a:spcPct val="140000"/>
              </a:lnSpc>
            </a:pPr>
            <a:r>
              <a:rPr lang="en-US" altLang="en-US" sz="2400" dirty="0">
                <a:latin typeface="Arial" panose="020B0604020202020204" pitchFamily="34" charset="0"/>
              </a:rPr>
              <a:t>areas where limited friction exists between geological units. </a:t>
            </a:r>
          </a:p>
        </p:txBody>
      </p:sp>
      <p:pic>
        <p:nvPicPr>
          <p:cNvPr id="22532" name="Picture 6" descr="E:\Paul\teaching\graphic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2263" y="0"/>
            <a:ext cx="62817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8865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6826"/>
            <a:ext cx="9144000" cy="618434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24" y="336826"/>
            <a:ext cx="9144000" cy="6184348"/>
          </a:xfrm>
          <a:prstGeom prst="rect">
            <a:avLst/>
          </a:prstGeom>
        </p:spPr>
      </p:pic>
      <p:cxnSp>
        <p:nvCxnSpPr>
          <p:cNvPr id="6" name="Straight Connector 5"/>
          <p:cNvCxnSpPr/>
          <p:nvPr/>
        </p:nvCxnSpPr>
        <p:spPr>
          <a:xfrm flipH="1">
            <a:off x="4932040" y="764704"/>
            <a:ext cx="2952328" cy="28803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3059832" y="2852936"/>
            <a:ext cx="3024336" cy="1191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320998" y="2924944"/>
            <a:ext cx="2395018" cy="21581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84898" y="3583203"/>
            <a:ext cx="1440160" cy="523220"/>
          </a:xfrm>
          <a:prstGeom prst="rect">
            <a:avLst/>
          </a:prstGeom>
          <a:noFill/>
        </p:spPr>
        <p:txBody>
          <a:bodyPr wrap="square" rtlCol="0">
            <a:spAutoFit/>
          </a:bodyPr>
          <a:lstStyle/>
          <a:p>
            <a:r>
              <a:rPr lang="en-NZ" sz="2800" b="1" dirty="0">
                <a:solidFill>
                  <a:schemeClr val="bg1"/>
                </a:solidFill>
              </a:rPr>
              <a:t>19</a:t>
            </a:r>
            <a:r>
              <a:rPr lang="en-NZ" sz="2800" b="1" baseline="30000" dirty="0">
                <a:solidFill>
                  <a:schemeClr val="bg1"/>
                </a:solidFill>
              </a:rPr>
              <a:t>0</a:t>
            </a:r>
            <a:endParaRPr lang="en-NZ" sz="2800" b="1" dirty="0">
              <a:solidFill>
                <a:schemeClr val="bg1"/>
              </a:solidFill>
            </a:endParaRPr>
          </a:p>
        </p:txBody>
      </p:sp>
      <p:sp>
        <p:nvSpPr>
          <p:cNvPr id="14" name="TextBox 13"/>
          <p:cNvSpPr txBox="1"/>
          <p:nvPr/>
        </p:nvSpPr>
        <p:spPr>
          <a:xfrm>
            <a:off x="3428256" y="4445496"/>
            <a:ext cx="1440160" cy="523220"/>
          </a:xfrm>
          <a:prstGeom prst="rect">
            <a:avLst/>
          </a:prstGeom>
          <a:noFill/>
        </p:spPr>
        <p:txBody>
          <a:bodyPr wrap="square" rtlCol="0">
            <a:spAutoFit/>
          </a:bodyPr>
          <a:lstStyle/>
          <a:p>
            <a:r>
              <a:rPr lang="en-NZ" sz="2800" b="1" dirty="0">
                <a:solidFill>
                  <a:schemeClr val="bg1"/>
                </a:solidFill>
              </a:rPr>
              <a:t>40</a:t>
            </a:r>
            <a:r>
              <a:rPr lang="en-NZ" sz="2800" b="1" baseline="30000" dirty="0">
                <a:solidFill>
                  <a:schemeClr val="bg1"/>
                </a:solidFill>
              </a:rPr>
              <a:t>0</a:t>
            </a:r>
            <a:endParaRPr lang="en-NZ" sz="2800" b="1" dirty="0">
              <a:solidFill>
                <a:schemeClr val="bg1"/>
              </a:solidFill>
            </a:endParaRPr>
          </a:p>
        </p:txBody>
      </p:sp>
      <p:sp>
        <p:nvSpPr>
          <p:cNvPr id="15" name="TextBox 14"/>
          <p:cNvSpPr txBox="1"/>
          <p:nvPr/>
        </p:nvSpPr>
        <p:spPr>
          <a:xfrm>
            <a:off x="6343032" y="2115782"/>
            <a:ext cx="1440160" cy="523220"/>
          </a:xfrm>
          <a:prstGeom prst="rect">
            <a:avLst/>
          </a:prstGeom>
          <a:noFill/>
        </p:spPr>
        <p:txBody>
          <a:bodyPr wrap="square" rtlCol="0">
            <a:spAutoFit/>
          </a:bodyPr>
          <a:lstStyle/>
          <a:p>
            <a:r>
              <a:rPr lang="en-NZ" sz="2800" b="1" dirty="0">
                <a:solidFill>
                  <a:schemeClr val="bg1"/>
                </a:solidFill>
              </a:rPr>
              <a:t>37</a:t>
            </a:r>
            <a:r>
              <a:rPr lang="en-NZ" sz="2800" b="1" baseline="30000" dirty="0">
                <a:solidFill>
                  <a:schemeClr val="bg1"/>
                </a:solidFill>
              </a:rPr>
              <a:t>0</a:t>
            </a:r>
            <a:endParaRPr lang="en-NZ" sz="2800" b="1" dirty="0">
              <a:solidFill>
                <a:schemeClr val="bg1"/>
              </a:solidFill>
            </a:endParaRPr>
          </a:p>
        </p:txBody>
      </p:sp>
      <p:sp>
        <p:nvSpPr>
          <p:cNvPr id="5" name="TextBox 4"/>
          <p:cNvSpPr txBox="1"/>
          <p:nvPr/>
        </p:nvSpPr>
        <p:spPr>
          <a:xfrm>
            <a:off x="4737840" y="3663129"/>
            <a:ext cx="2232248" cy="923330"/>
          </a:xfrm>
          <a:prstGeom prst="rect">
            <a:avLst/>
          </a:prstGeom>
          <a:noFill/>
        </p:spPr>
        <p:txBody>
          <a:bodyPr wrap="square" rtlCol="0">
            <a:spAutoFit/>
          </a:bodyPr>
          <a:lstStyle/>
          <a:p>
            <a:r>
              <a:rPr lang="en-NZ" dirty="0">
                <a:solidFill>
                  <a:schemeClr val="bg1"/>
                </a:solidFill>
              </a:rPr>
              <a:t>Water affected slope and fine grained material</a:t>
            </a:r>
          </a:p>
        </p:txBody>
      </p:sp>
      <p:sp>
        <p:nvSpPr>
          <p:cNvPr id="12" name="TextBox 11"/>
          <p:cNvSpPr txBox="1"/>
          <p:nvPr/>
        </p:nvSpPr>
        <p:spPr>
          <a:xfrm>
            <a:off x="4082367" y="4722548"/>
            <a:ext cx="2232248" cy="1200329"/>
          </a:xfrm>
          <a:prstGeom prst="rect">
            <a:avLst/>
          </a:prstGeom>
          <a:noFill/>
        </p:spPr>
        <p:txBody>
          <a:bodyPr wrap="square" rtlCol="0">
            <a:spAutoFit/>
          </a:bodyPr>
          <a:lstStyle/>
          <a:p>
            <a:r>
              <a:rPr lang="en-NZ" dirty="0">
                <a:solidFill>
                  <a:schemeClr val="bg1"/>
                </a:solidFill>
              </a:rPr>
              <a:t>Larger blocky loose material – drained – will probably move -&gt; 35</a:t>
            </a:r>
            <a:r>
              <a:rPr lang="en-NZ" baseline="30000" dirty="0">
                <a:solidFill>
                  <a:schemeClr val="bg1"/>
                </a:solidFill>
              </a:rPr>
              <a:t>o </a:t>
            </a:r>
            <a:r>
              <a:rPr lang="en-NZ" dirty="0">
                <a:solidFill>
                  <a:schemeClr val="bg1"/>
                </a:solidFill>
              </a:rPr>
              <a:t> with time</a:t>
            </a:r>
            <a:endParaRPr lang="en-NZ" baseline="30000" dirty="0">
              <a:solidFill>
                <a:schemeClr val="bg1"/>
              </a:solidFill>
            </a:endParaRPr>
          </a:p>
        </p:txBody>
      </p:sp>
      <p:sp>
        <p:nvSpPr>
          <p:cNvPr id="16" name="TextBox 15"/>
          <p:cNvSpPr txBox="1"/>
          <p:nvPr/>
        </p:nvSpPr>
        <p:spPr>
          <a:xfrm>
            <a:off x="6664394" y="2324889"/>
            <a:ext cx="2232248" cy="646331"/>
          </a:xfrm>
          <a:prstGeom prst="rect">
            <a:avLst/>
          </a:prstGeom>
          <a:noFill/>
        </p:spPr>
        <p:txBody>
          <a:bodyPr wrap="square" rtlCol="0">
            <a:spAutoFit/>
          </a:bodyPr>
          <a:lstStyle/>
          <a:p>
            <a:r>
              <a:rPr lang="en-NZ" dirty="0">
                <a:solidFill>
                  <a:schemeClr val="bg1"/>
                </a:solidFill>
              </a:rPr>
              <a:t>Intact rock – stronger / fewer joints</a:t>
            </a:r>
            <a:endParaRPr lang="en-NZ" baseline="30000" dirty="0">
              <a:solidFill>
                <a:schemeClr val="bg1"/>
              </a:solidFill>
            </a:endParaRPr>
          </a:p>
        </p:txBody>
      </p:sp>
    </p:spTree>
    <p:extLst>
      <p:ext uri="{BB962C8B-B14F-4D97-AF65-F5344CB8AC3E}">
        <p14:creationId xmlns:p14="http://schemas.microsoft.com/office/powerpoint/2010/main" val="1795691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5" grpId="0"/>
      <p:bldP spid="12" grpId="0"/>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15362" name="Line 2"/>
          <p:cNvSpPr>
            <a:spLocks noChangeShapeType="1"/>
          </p:cNvSpPr>
          <p:nvPr/>
        </p:nvSpPr>
        <p:spPr bwMode="auto">
          <a:xfrm>
            <a:off x="-25400" y="838200"/>
            <a:ext cx="9169400" cy="0"/>
          </a:xfrm>
          <a:prstGeom prst="line">
            <a:avLst/>
          </a:prstGeom>
          <a:noFill/>
          <a:ln w="57150" cmpd="thinThick">
            <a:solidFill>
              <a:srgbClr val="E8AB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NZ"/>
          </a:p>
        </p:txBody>
      </p:sp>
      <p:sp>
        <p:nvSpPr>
          <p:cNvPr id="15363" name="Text Box 8"/>
          <p:cNvSpPr txBox="1">
            <a:spLocks noChangeArrowheads="1"/>
          </p:cNvSpPr>
          <p:nvPr/>
        </p:nvSpPr>
        <p:spPr bwMode="auto">
          <a:xfrm>
            <a:off x="-762000" y="1447800"/>
            <a:ext cx="678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rgbClr val="FFFFFF"/>
                </a:solidFill>
                <a:latin typeface="Times New Roman" panose="02020603050405020304" pitchFamily="18" charset="0"/>
              </a:defRPr>
            </a:lvl1pPr>
            <a:lvl2pPr marL="742950" indent="-285750" eaLnBrk="0" hangingPunct="0">
              <a:defRPr b="1">
                <a:solidFill>
                  <a:srgbClr val="FFFFFF"/>
                </a:solidFill>
                <a:latin typeface="Times New Roman" panose="02020603050405020304" pitchFamily="18" charset="0"/>
              </a:defRPr>
            </a:lvl2pPr>
            <a:lvl3pPr marL="1143000" indent="-228600" eaLnBrk="0" hangingPunct="0">
              <a:defRPr b="1">
                <a:solidFill>
                  <a:srgbClr val="FFFFFF"/>
                </a:solidFill>
                <a:latin typeface="Times New Roman" panose="02020603050405020304" pitchFamily="18" charset="0"/>
              </a:defRPr>
            </a:lvl3pPr>
            <a:lvl4pPr marL="1600200" indent="-228600" eaLnBrk="0" hangingPunct="0">
              <a:defRPr b="1">
                <a:solidFill>
                  <a:srgbClr val="FFFFFF"/>
                </a:solidFill>
                <a:latin typeface="Times New Roman" panose="02020603050405020304" pitchFamily="18" charset="0"/>
              </a:defRPr>
            </a:lvl4pPr>
            <a:lvl5pPr marL="2057400" indent="-228600" eaLnBrk="0" hangingPunct="0">
              <a:defRPr b="1">
                <a:solidFill>
                  <a:srgbClr val="FFFFFF"/>
                </a:solidFill>
                <a:latin typeface="Times New Roman" panose="02020603050405020304" pitchFamily="18" charset="0"/>
              </a:defRPr>
            </a:lvl5pPr>
            <a:lvl6pPr marL="2514600" indent="-228600" eaLnBrk="0" fontAlgn="base" hangingPunct="0">
              <a:spcBef>
                <a:spcPct val="50000"/>
              </a:spcBef>
              <a:spcAft>
                <a:spcPct val="0"/>
              </a:spcAft>
              <a:defRPr b="1">
                <a:solidFill>
                  <a:srgbClr val="FFFFFF"/>
                </a:solidFill>
                <a:latin typeface="Times New Roman" panose="02020603050405020304" pitchFamily="18" charset="0"/>
              </a:defRPr>
            </a:lvl6pPr>
            <a:lvl7pPr marL="2971800" indent="-228600" eaLnBrk="0" fontAlgn="base" hangingPunct="0">
              <a:spcBef>
                <a:spcPct val="50000"/>
              </a:spcBef>
              <a:spcAft>
                <a:spcPct val="0"/>
              </a:spcAft>
              <a:defRPr b="1">
                <a:solidFill>
                  <a:srgbClr val="FFFFFF"/>
                </a:solidFill>
                <a:latin typeface="Times New Roman" panose="02020603050405020304" pitchFamily="18" charset="0"/>
              </a:defRPr>
            </a:lvl7pPr>
            <a:lvl8pPr marL="3429000" indent="-228600" eaLnBrk="0" fontAlgn="base" hangingPunct="0">
              <a:spcBef>
                <a:spcPct val="50000"/>
              </a:spcBef>
              <a:spcAft>
                <a:spcPct val="0"/>
              </a:spcAft>
              <a:defRPr b="1">
                <a:solidFill>
                  <a:srgbClr val="FFFFFF"/>
                </a:solidFill>
                <a:latin typeface="Times New Roman" panose="02020603050405020304" pitchFamily="18" charset="0"/>
              </a:defRPr>
            </a:lvl8pPr>
            <a:lvl9pPr marL="3886200" indent="-228600" eaLnBrk="0" fontAlgn="base" hangingPunct="0">
              <a:spcBef>
                <a:spcPct val="50000"/>
              </a:spcBef>
              <a:spcAft>
                <a:spcPct val="0"/>
              </a:spcAft>
              <a:defRPr b="1">
                <a:solidFill>
                  <a:srgbClr val="FFFFFF"/>
                </a:solidFill>
                <a:latin typeface="Times New Roman" panose="02020603050405020304" pitchFamily="18" charset="0"/>
              </a:defRPr>
            </a:lvl9pPr>
          </a:lstStyle>
          <a:p>
            <a:pPr algn="r" eaLnBrk="1" hangingPunct="1"/>
            <a:r>
              <a:rPr lang="en-US" altLang="en-US" sz="2400">
                <a:solidFill>
                  <a:srgbClr val="FFCC99"/>
                </a:solidFill>
                <a:latin typeface="Arial" panose="020B0604020202020204" pitchFamily="34" charset="0"/>
              </a:rPr>
              <a:t> </a:t>
            </a:r>
          </a:p>
        </p:txBody>
      </p:sp>
      <p:sp>
        <p:nvSpPr>
          <p:cNvPr id="15365" name="Rectangle 10"/>
          <p:cNvSpPr>
            <a:spLocks noChangeArrowheads="1"/>
          </p:cNvSpPr>
          <p:nvPr/>
        </p:nvSpPr>
        <p:spPr bwMode="auto">
          <a:xfrm>
            <a:off x="254000" y="868680"/>
            <a:ext cx="8610600" cy="396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b="1">
                <a:solidFill>
                  <a:srgbClr val="FFFFFF"/>
                </a:solidFill>
                <a:latin typeface="Times New Roman" panose="02020603050405020304" pitchFamily="18" charset="0"/>
              </a:defRPr>
            </a:lvl1pPr>
            <a:lvl2pPr marL="742950" indent="-285750" eaLnBrk="0" hangingPunct="0">
              <a:defRPr b="1">
                <a:solidFill>
                  <a:srgbClr val="FFFFFF"/>
                </a:solidFill>
                <a:latin typeface="Times New Roman" panose="02020603050405020304" pitchFamily="18" charset="0"/>
              </a:defRPr>
            </a:lvl2pPr>
            <a:lvl3pPr marL="1143000" indent="-228600" eaLnBrk="0" hangingPunct="0">
              <a:defRPr b="1">
                <a:solidFill>
                  <a:srgbClr val="FFFFFF"/>
                </a:solidFill>
                <a:latin typeface="Times New Roman" panose="02020603050405020304" pitchFamily="18" charset="0"/>
              </a:defRPr>
            </a:lvl3pPr>
            <a:lvl4pPr marL="1600200" indent="-228600" eaLnBrk="0" hangingPunct="0">
              <a:defRPr b="1">
                <a:solidFill>
                  <a:srgbClr val="FFFFFF"/>
                </a:solidFill>
                <a:latin typeface="Times New Roman" panose="02020603050405020304" pitchFamily="18" charset="0"/>
              </a:defRPr>
            </a:lvl4pPr>
            <a:lvl5pPr marL="2057400" indent="-228600" eaLnBrk="0" hangingPunct="0">
              <a:defRPr b="1">
                <a:solidFill>
                  <a:srgbClr val="FFFFFF"/>
                </a:solidFill>
                <a:latin typeface="Times New Roman" panose="02020603050405020304" pitchFamily="18" charset="0"/>
              </a:defRPr>
            </a:lvl5pPr>
            <a:lvl6pPr marL="2514600" indent="-228600" eaLnBrk="0" fontAlgn="base" hangingPunct="0">
              <a:spcBef>
                <a:spcPct val="50000"/>
              </a:spcBef>
              <a:spcAft>
                <a:spcPct val="0"/>
              </a:spcAft>
              <a:defRPr b="1">
                <a:solidFill>
                  <a:srgbClr val="FFFFFF"/>
                </a:solidFill>
                <a:latin typeface="Times New Roman" panose="02020603050405020304" pitchFamily="18" charset="0"/>
              </a:defRPr>
            </a:lvl6pPr>
            <a:lvl7pPr marL="2971800" indent="-228600" eaLnBrk="0" fontAlgn="base" hangingPunct="0">
              <a:spcBef>
                <a:spcPct val="50000"/>
              </a:spcBef>
              <a:spcAft>
                <a:spcPct val="0"/>
              </a:spcAft>
              <a:defRPr b="1">
                <a:solidFill>
                  <a:srgbClr val="FFFFFF"/>
                </a:solidFill>
                <a:latin typeface="Times New Roman" panose="02020603050405020304" pitchFamily="18" charset="0"/>
              </a:defRPr>
            </a:lvl7pPr>
            <a:lvl8pPr marL="3429000" indent="-228600" eaLnBrk="0" fontAlgn="base" hangingPunct="0">
              <a:spcBef>
                <a:spcPct val="50000"/>
              </a:spcBef>
              <a:spcAft>
                <a:spcPct val="0"/>
              </a:spcAft>
              <a:defRPr b="1">
                <a:solidFill>
                  <a:srgbClr val="FFFFFF"/>
                </a:solidFill>
                <a:latin typeface="Times New Roman" panose="02020603050405020304" pitchFamily="18" charset="0"/>
              </a:defRPr>
            </a:lvl8pPr>
            <a:lvl9pPr marL="3886200" indent="-228600" eaLnBrk="0" fontAlgn="base" hangingPunct="0">
              <a:spcBef>
                <a:spcPct val="50000"/>
              </a:spcBef>
              <a:spcAft>
                <a:spcPct val="0"/>
              </a:spcAft>
              <a:defRPr b="1">
                <a:solidFill>
                  <a:srgbClr val="FFFFFF"/>
                </a:solidFill>
                <a:latin typeface="Times New Roman" panose="02020603050405020304" pitchFamily="18" charset="0"/>
              </a:defRPr>
            </a:lvl9pPr>
          </a:lstStyle>
          <a:p>
            <a:pPr algn="just" eaLnBrk="1" hangingPunct="1">
              <a:lnSpc>
                <a:spcPct val="115000"/>
              </a:lnSpc>
              <a:spcBef>
                <a:spcPct val="0"/>
              </a:spcBef>
            </a:pPr>
            <a:r>
              <a:rPr lang="en-US" altLang="en-US" sz="2800" dirty="0">
                <a:latin typeface="+mn-lt"/>
                <a:cs typeface="Times New Roman" panose="02020603050405020304" pitchFamily="18" charset="0"/>
              </a:rPr>
              <a:t>Angle of repose</a:t>
            </a:r>
            <a:endParaRPr lang="en-US" altLang="en-US" sz="2800" b="0" dirty="0">
              <a:latin typeface="+mn-lt"/>
              <a:cs typeface="Times New Roman" panose="02020603050405020304" pitchFamily="18" charset="0"/>
            </a:endParaRPr>
          </a:p>
          <a:p>
            <a:pPr algn="just">
              <a:lnSpc>
                <a:spcPct val="115000"/>
              </a:lnSpc>
              <a:spcBef>
                <a:spcPct val="0"/>
              </a:spcBef>
            </a:pPr>
            <a:r>
              <a:rPr lang="en-US" altLang="en-US" sz="1600" b="0" dirty="0">
                <a:latin typeface="+mn-lt"/>
                <a:cs typeface="Times New Roman" panose="02020603050405020304" pitchFamily="18" charset="0"/>
              </a:rPr>
              <a:t> </a:t>
            </a:r>
            <a:r>
              <a:rPr lang="en-US" altLang="en-US" sz="2800" b="0" dirty="0">
                <a:latin typeface="+mn-lt"/>
                <a:cs typeface="Times New Roman" panose="02020603050405020304" pitchFamily="18" charset="0"/>
              </a:rPr>
              <a:t>When granular material is heaped, there exists a limit for the inclination of the surface. Beyond that angle, the grains start rolling down. This limiting angle up to which the grains repose (sleep) is called the angle of repose of the granular material. </a:t>
            </a:r>
            <a:r>
              <a:rPr lang="en-US" altLang="en-US" sz="2800" b="0" dirty="0">
                <a:solidFill>
                  <a:srgbClr val="FF0000"/>
                </a:solidFill>
                <a:latin typeface="+mn-lt"/>
                <a:cs typeface="Times New Roman" panose="02020603050405020304" pitchFamily="18" charset="0"/>
              </a:rPr>
              <a:t>What can affect this?</a:t>
            </a:r>
          </a:p>
          <a:p>
            <a:pPr algn="just">
              <a:lnSpc>
                <a:spcPct val="115000"/>
              </a:lnSpc>
              <a:spcBef>
                <a:spcPct val="0"/>
              </a:spcBef>
            </a:pPr>
            <a:endParaRPr lang="en-US" altLang="en-US" sz="2800" b="0" dirty="0">
              <a:solidFill>
                <a:srgbClr val="FF0000"/>
              </a:solidFill>
              <a:latin typeface="+mn-lt"/>
              <a:cs typeface="Times New Roman" panose="02020603050405020304" pitchFamily="18" charset="0"/>
            </a:endParaRPr>
          </a:p>
          <a:p>
            <a:pPr algn="just">
              <a:lnSpc>
                <a:spcPct val="115000"/>
              </a:lnSpc>
              <a:spcBef>
                <a:spcPct val="0"/>
              </a:spcBef>
            </a:pPr>
            <a:endParaRPr lang="en-US" altLang="en-US" sz="2800" b="0" dirty="0">
              <a:solidFill>
                <a:srgbClr val="FF0000"/>
              </a:solidFill>
              <a:latin typeface="+mn-lt"/>
            </a:endParaRPr>
          </a:p>
        </p:txBody>
      </p:sp>
      <p:sp>
        <p:nvSpPr>
          <p:cNvPr id="15368"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rgbClr val="FFFFFF"/>
                </a:solidFill>
                <a:latin typeface="Times New Roman" panose="02020603050405020304" pitchFamily="18" charset="0"/>
              </a:defRPr>
            </a:lvl1pPr>
            <a:lvl2pPr marL="742950" indent="-285750" eaLnBrk="0" hangingPunct="0">
              <a:defRPr b="1">
                <a:solidFill>
                  <a:srgbClr val="FFFFFF"/>
                </a:solidFill>
                <a:latin typeface="Times New Roman" panose="02020603050405020304" pitchFamily="18" charset="0"/>
              </a:defRPr>
            </a:lvl2pPr>
            <a:lvl3pPr marL="1143000" indent="-228600" eaLnBrk="0" hangingPunct="0">
              <a:defRPr b="1">
                <a:solidFill>
                  <a:srgbClr val="FFFFFF"/>
                </a:solidFill>
                <a:latin typeface="Times New Roman" panose="02020603050405020304" pitchFamily="18" charset="0"/>
              </a:defRPr>
            </a:lvl3pPr>
            <a:lvl4pPr marL="1600200" indent="-228600" eaLnBrk="0" hangingPunct="0">
              <a:defRPr b="1">
                <a:solidFill>
                  <a:srgbClr val="FFFFFF"/>
                </a:solidFill>
                <a:latin typeface="Times New Roman" panose="02020603050405020304" pitchFamily="18" charset="0"/>
              </a:defRPr>
            </a:lvl4pPr>
            <a:lvl5pPr marL="2057400" indent="-228600" eaLnBrk="0" hangingPunct="0">
              <a:defRPr b="1">
                <a:solidFill>
                  <a:srgbClr val="FFFFFF"/>
                </a:solidFill>
                <a:latin typeface="Times New Roman" panose="02020603050405020304" pitchFamily="18" charset="0"/>
              </a:defRPr>
            </a:lvl5pPr>
            <a:lvl6pPr marL="2514600" indent="-228600" eaLnBrk="0" fontAlgn="base" hangingPunct="0">
              <a:spcBef>
                <a:spcPct val="50000"/>
              </a:spcBef>
              <a:spcAft>
                <a:spcPct val="0"/>
              </a:spcAft>
              <a:defRPr b="1">
                <a:solidFill>
                  <a:srgbClr val="FFFFFF"/>
                </a:solidFill>
                <a:latin typeface="Times New Roman" panose="02020603050405020304" pitchFamily="18" charset="0"/>
              </a:defRPr>
            </a:lvl6pPr>
            <a:lvl7pPr marL="2971800" indent="-228600" eaLnBrk="0" fontAlgn="base" hangingPunct="0">
              <a:spcBef>
                <a:spcPct val="50000"/>
              </a:spcBef>
              <a:spcAft>
                <a:spcPct val="0"/>
              </a:spcAft>
              <a:defRPr b="1">
                <a:solidFill>
                  <a:srgbClr val="FFFFFF"/>
                </a:solidFill>
                <a:latin typeface="Times New Roman" panose="02020603050405020304" pitchFamily="18" charset="0"/>
              </a:defRPr>
            </a:lvl7pPr>
            <a:lvl8pPr marL="3429000" indent="-228600" eaLnBrk="0" fontAlgn="base" hangingPunct="0">
              <a:spcBef>
                <a:spcPct val="50000"/>
              </a:spcBef>
              <a:spcAft>
                <a:spcPct val="0"/>
              </a:spcAft>
              <a:defRPr b="1">
                <a:solidFill>
                  <a:srgbClr val="FFFFFF"/>
                </a:solidFill>
                <a:latin typeface="Times New Roman" panose="02020603050405020304" pitchFamily="18" charset="0"/>
              </a:defRPr>
            </a:lvl8pPr>
            <a:lvl9pPr marL="3886200" indent="-228600" eaLnBrk="0" fontAlgn="base" hangingPunct="0">
              <a:spcBef>
                <a:spcPct val="50000"/>
              </a:spcBef>
              <a:spcAft>
                <a:spcPct val="0"/>
              </a:spcAft>
              <a:defRPr b="1">
                <a:solidFill>
                  <a:srgbClr val="FFFFFF"/>
                </a:solidFill>
                <a:latin typeface="Times New Roman" panose="02020603050405020304" pitchFamily="18" charset="0"/>
              </a:defRPr>
            </a:lvl9pPr>
          </a:lstStyle>
          <a:p>
            <a:pPr eaLnBrk="1" hangingPunct="1"/>
            <a:fld id="{66F0FB43-9E1F-4233-95DC-7F6C3AEC41E2}" type="slidenum">
              <a:rPr lang="en-US" altLang="en-US">
                <a:solidFill>
                  <a:schemeClr val="tx2"/>
                </a:solidFill>
              </a:rPr>
              <a:pPr eaLnBrk="1" hangingPunct="1"/>
              <a:t>75</a:t>
            </a:fld>
            <a:endParaRPr lang="en-US" altLang="en-US">
              <a:solidFill>
                <a:schemeClr val="tx2"/>
              </a:solidFill>
            </a:endParaRPr>
          </a:p>
        </p:txBody>
      </p:sp>
      <p:sp>
        <p:nvSpPr>
          <p:cNvPr id="7" name="TextBox 1"/>
          <p:cNvSpPr txBox="1"/>
          <p:nvPr/>
        </p:nvSpPr>
        <p:spPr>
          <a:xfrm>
            <a:off x="1187624" y="4948265"/>
            <a:ext cx="4951462"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NZ" dirty="0">
                <a:hlinkClick r:id="rId3"/>
              </a:rPr>
              <a:t>https://www.youtube.com/watch?v=a-6YbkZJ5UY</a:t>
            </a:r>
            <a:endParaRPr lang="en-NZ" dirty="0"/>
          </a:p>
          <a:p>
            <a:r>
              <a:rPr lang="en-NZ" dirty="0">
                <a:hlinkClick r:id="rId3"/>
              </a:rPr>
              <a:t>https://www.youtube.com/watch?v=a-6YbkZJ5UY</a:t>
            </a:r>
            <a:endParaRPr lang="en-NZ" dirty="0"/>
          </a:p>
        </p:txBody>
      </p:sp>
    </p:spTree>
    <p:extLst>
      <p:ext uri="{BB962C8B-B14F-4D97-AF65-F5344CB8AC3E}">
        <p14:creationId xmlns:p14="http://schemas.microsoft.com/office/powerpoint/2010/main" val="3079764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3417602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6946"/>
            <a:ext cx="9144000" cy="4304109"/>
          </a:xfrm>
          <a:prstGeom prst="rect">
            <a:avLst/>
          </a:prstGeom>
        </p:spPr>
      </p:pic>
      <p:sp>
        <p:nvSpPr>
          <p:cNvPr id="4" name="Rectangle 2"/>
          <p:cNvSpPr txBox="1">
            <a:spLocks noChangeArrowheads="1"/>
          </p:cNvSpPr>
          <p:nvPr/>
        </p:nvSpPr>
        <p:spPr>
          <a:xfrm>
            <a:off x="5508104" y="133946"/>
            <a:ext cx="3888432" cy="1143000"/>
          </a:xfrm>
          <a:prstGeom prst="rect">
            <a:avLst/>
          </a:prstGeom>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anose="02020603050405020304" pitchFamily="18" charset="0"/>
              </a:defRPr>
            </a:lvl2pPr>
            <a:lvl3pPr algn="ctr" rtl="0" eaLnBrk="0" fontAlgn="base" hangingPunct="0">
              <a:spcBef>
                <a:spcPct val="0"/>
              </a:spcBef>
              <a:spcAft>
                <a:spcPct val="0"/>
              </a:spcAft>
              <a:defRPr sz="4400">
                <a:solidFill>
                  <a:schemeClr val="tx2"/>
                </a:solidFill>
                <a:latin typeface="Times" panose="02020603050405020304" pitchFamily="18" charset="0"/>
              </a:defRPr>
            </a:lvl3pPr>
            <a:lvl4pPr algn="ctr" rtl="0" eaLnBrk="0" fontAlgn="base" hangingPunct="0">
              <a:spcBef>
                <a:spcPct val="0"/>
              </a:spcBef>
              <a:spcAft>
                <a:spcPct val="0"/>
              </a:spcAft>
              <a:defRPr sz="4400">
                <a:solidFill>
                  <a:schemeClr val="tx2"/>
                </a:solidFill>
                <a:latin typeface="Times" panose="02020603050405020304" pitchFamily="18" charset="0"/>
              </a:defRPr>
            </a:lvl4pPr>
            <a:lvl5pPr algn="ctr" rtl="0" eaLnBrk="0" fontAlgn="base" hangingPunct="0">
              <a:spcBef>
                <a:spcPct val="0"/>
              </a:spcBef>
              <a:spcAft>
                <a:spcPct val="0"/>
              </a:spcAft>
              <a:defRPr sz="4400">
                <a:solidFill>
                  <a:schemeClr val="tx2"/>
                </a:solidFill>
                <a:latin typeface="Times" panose="02020603050405020304" pitchFamily="18" charset="0"/>
              </a:defRPr>
            </a:lvl5pPr>
            <a:lvl6pPr marL="457200" algn="ctr" rtl="0" fontAlgn="base">
              <a:spcBef>
                <a:spcPct val="0"/>
              </a:spcBef>
              <a:spcAft>
                <a:spcPct val="0"/>
              </a:spcAft>
              <a:defRPr sz="4400">
                <a:solidFill>
                  <a:schemeClr val="tx2"/>
                </a:solidFill>
                <a:latin typeface="Times" panose="02020603050405020304" pitchFamily="18" charset="0"/>
              </a:defRPr>
            </a:lvl6pPr>
            <a:lvl7pPr marL="914400" algn="ctr" rtl="0" fontAlgn="base">
              <a:spcBef>
                <a:spcPct val="0"/>
              </a:spcBef>
              <a:spcAft>
                <a:spcPct val="0"/>
              </a:spcAft>
              <a:defRPr sz="4400">
                <a:solidFill>
                  <a:schemeClr val="tx2"/>
                </a:solidFill>
                <a:latin typeface="Times" panose="02020603050405020304" pitchFamily="18" charset="0"/>
              </a:defRPr>
            </a:lvl7pPr>
            <a:lvl8pPr marL="1371600" algn="ctr" rtl="0" fontAlgn="base">
              <a:spcBef>
                <a:spcPct val="0"/>
              </a:spcBef>
              <a:spcAft>
                <a:spcPct val="0"/>
              </a:spcAft>
              <a:defRPr sz="4400">
                <a:solidFill>
                  <a:schemeClr val="tx2"/>
                </a:solidFill>
                <a:latin typeface="Times" panose="02020603050405020304" pitchFamily="18" charset="0"/>
              </a:defRPr>
            </a:lvl8pPr>
            <a:lvl9pPr marL="1828800" algn="ctr" rtl="0" fontAlgn="base">
              <a:spcBef>
                <a:spcPct val="0"/>
              </a:spcBef>
              <a:spcAft>
                <a:spcPct val="0"/>
              </a:spcAft>
              <a:defRPr sz="4400">
                <a:solidFill>
                  <a:schemeClr val="tx2"/>
                </a:solidFill>
                <a:latin typeface="Times" panose="02020603050405020304" pitchFamily="18" charset="0"/>
              </a:defRPr>
            </a:lvl9pPr>
          </a:lstStyle>
          <a:p>
            <a:pPr eaLnBrk="1" hangingPunct="1"/>
            <a:r>
              <a:rPr lang="en-US" altLang="en-US" dirty="0">
                <a:solidFill>
                  <a:schemeClr val="tx1"/>
                </a:solidFill>
              </a:rPr>
              <a:t>26</a:t>
            </a:r>
            <a:r>
              <a:rPr lang="en-US" altLang="en-US" baseline="30000" dirty="0">
                <a:solidFill>
                  <a:schemeClr val="tx1"/>
                </a:solidFill>
              </a:rPr>
              <a:t>th</a:t>
            </a:r>
            <a:r>
              <a:rPr lang="en-US" altLang="en-US" dirty="0">
                <a:solidFill>
                  <a:schemeClr val="tx1"/>
                </a:solidFill>
              </a:rPr>
              <a:t> June 2016</a:t>
            </a:r>
          </a:p>
        </p:txBody>
      </p:sp>
    </p:spTree>
    <p:extLst>
      <p:ext uri="{BB962C8B-B14F-4D97-AF65-F5344CB8AC3E}">
        <p14:creationId xmlns:p14="http://schemas.microsoft.com/office/powerpoint/2010/main" val="2871975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1167</TotalTime>
  <Words>782</Words>
  <Application>Microsoft Office PowerPoint</Application>
  <PresentationFormat>On-screen Show (4:3)</PresentationFormat>
  <Paragraphs>180</Paragraphs>
  <Slides>75</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75</vt:i4>
      </vt:variant>
    </vt:vector>
  </HeadingPairs>
  <TitlesOfParts>
    <vt:vector size="84" baseType="lpstr">
      <vt:lpstr>ＭＳ Ｐゴシック</vt:lpstr>
      <vt:lpstr>Arial</vt:lpstr>
      <vt:lpstr>Calibri</vt:lpstr>
      <vt:lpstr>Calibri Light</vt:lpstr>
      <vt:lpstr>Comic Sans MS</vt:lpstr>
      <vt:lpstr>Times</vt:lpstr>
      <vt:lpstr>Times New Roman</vt:lpstr>
      <vt:lpstr>Wingdings 2</vt:lpstr>
      <vt:lpstr>Office Theme</vt:lpstr>
      <vt:lpstr>Angle of Repose?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Angle of Repose</vt:lpstr>
      <vt:lpstr>PowerPoint Presentation</vt:lpstr>
      <vt:lpstr>PowerPoint Presentation</vt:lpstr>
      <vt:lpstr>PowerPoint Presentation</vt:lpstr>
      <vt:lpstr>PowerPoint Presentation</vt:lpstr>
      <vt:lpstr>Internal Causes for Slope Failure</vt:lpstr>
      <vt:lpstr>The Weight of Water</vt:lpstr>
      <vt:lpstr>PowerPoint Presentation</vt:lpstr>
      <vt:lpstr>PowerPoint Presentation</vt:lpstr>
      <vt:lpstr>PowerPoint Presentation</vt:lpstr>
      <vt:lpstr>PowerPoint Presentation</vt:lpstr>
      <vt:lpstr>Mass movement Terminology</vt:lpstr>
      <vt:lpstr>                        Falls</vt:lpstr>
      <vt:lpstr>Slides</vt:lpstr>
      <vt:lpstr>Slides</vt:lpstr>
      <vt:lpstr>Flows</vt:lpstr>
      <vt:lpstr>Optimal Conditions for Falls, Slides, Flows:</vt:lpstr>
      <vt:lpstr>Geology Contributes to Mass movement</vt:lpstr>
      <vt:lpstr>Gros Ventre River, WY, 1925</vt:lpstr>
      <vt:lpstr>PowerPoint Presentation</vt:lpstr>
      <vt:lpstr>PowerPoint Presentation</vt:lpstr>
    </vt:vector>
  </TitlesOfParts>
  <Company>Stanford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Mass Movements</dc:title>
  <dc:creator>James Metcalf</dc:creator>
  <cp:keywords/>
  <cp:lastModifiedBy>Phillip Salmon</cp:lastModifiedBy>
  <cp:revision>167</cp:revision>
  <cp:lastPrinted>2005-12-01T17:36:55Z</cp:lastPrinted>
  <dcterms:created xsi:type="dcterms:W3CDTF">2003-04-24T04:08:36Z</dcterms:created>
  <dcterms:modified xsi:type="dcterms:W3CDTF">2016-08-08T20:52:54Z</dcterms:modified>
</cp:coreProperties>
</file>